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287" r:id="rId3"/>
    <p:sldId id="308" r:id="rId4"/>
    <p:sldId id="309" r:id="rId5"/>
    <p:sldId id="310" r:id="rId6"/>
    <p:sldId id="298" r:id="rId7"/>
    <p:sldId id="297" r:id="rId8"/>
    <p:sldId id="303" r:id="rId9"/>
    <p:sldId id="307" r:id="rId10"/>
    <p:sldId id="267" r:id="rId11"/>
    <p:sldId id="266" r:id="rId12"/>
    <p:sldId id="293" r:id="rId13"/>
    <p:sldId id="285" r:id="rId14"/>
    <p:sldId id="268" r:id="rId15"/>
    <p:sldId id="259" r:id="rId16"/>
    <p:sldId id="272" r:id="rId17"/>
    <p:sldId id="273" r:id="rId18"/>
    <p:sldId id="275" r:id="rId19"/>
    <p:sldId id="288" r:id="rId20"/>
    <p:sldId id="281" r:id="rId21"/>
    <p:sldId id="290" r:id="rId22"/>
    <p:sldId id="260" r:id="rId23"/>
    <p:sldId id="265" r:id="rId24"/>
    <p:sldId id="269" r:id="rId25"/>
    <p:sldId id="299" r:id="rId26"/>
    <p:sldId id="294" r:id="rId27"/>
    <p:sldId id="305" r:id="rId28"/>
    <p:sldId id="292" r:id="rId29"/>
    <p:sldId id="291" r:id="rId30"/>
    <p:sldId id="300" r:id="rId31"/>
    <p:sldId id="301" r:id="rId32"/>
    <p:sldId id="302" r:id="rId33"/>
    <p:sldId id="283" r:id="rId34"/>
    <p:sldId id="296" r:id="rId35"/>
    <p:sldId id="258" r:id="rId36"/>
    <p:sldId id="295" r:id="rId37"/>
    <p:sldId id="289"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218"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9B1D18A-6263-4450-8AA7-C22FD4538339}" type="datetimeFigureOut">
              <a:rPr lang="en-US" altLang="en-US"/>
              <a:pPr/>
              <a:t>4/27/2015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Book"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37812A-5F8A-40FF-980B-243A301EC564}" type="slidenum">
              <a:rPr lang="en-US" altLang="en-US"/>
              <a:pPr/>
              <a:t>‹#›</a:t>
            </a:fld>
            <a:endParaRPr lang="en-US" altLang="en-US"/>
          </a:p>
        </p:txBody>
      </p:sp>
    </p:spTree>
    <p:extLst>
      <p:ext uri="{BB962C8B-B14F-4D97-AF65-F5344CB8AC3E}">
        <p14:creationId xmlns:p14="http://schemas.microsoft.com/office/powerpoint/2010/main" val="12046472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fld id="{2E1EFD86-36B3-4524-8723-71F0011CCB8D}" type="slidenum">
              <a:rPr lang="en-US" altLang="en-US" sz="1200"/>
              <a:pPr eaLnBrk="1" hangingPunct="1"/>
              <a:t>8</a:t>
            </a:fld>
            <a:endParaRPr lang="en-US" altLang="en-US" sz="1200"/>
          </a:p>
        </p:txBody>
      </p:sp>
      <p:sp>
        <p:nvSpPr>
          <p:cNvPr id="4097" name="Text Box 1"/>
          <p:cNvSpPr>
            <a:spLocks noGrp="1" noRot="1" noChangeAspect="1" noChangeArrowheads="1"/>
          </p:cNvSpPr>
          <p:nvPr>
            <p:ph type="sldImg"/>
          </p:nvPr>
        </p:nvSpPr>
        <p:spPr bwMode="auto">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8" name="Text Box 2"/>
          <p:cNvSpPr>
            <a:spLocks noGrp="1" noChangeArrowheads="1"/>
          </p:cNvSpPr>
          <p:nvPr>
            <p:ph type="body" idx="1"/>
          </p:nvPr>
        </p:nvSpPr>
        <p:spPr bwMode="auto">
          <a:xfrm>
            <a:off x="620713" y="4008438"/>
            <a:ext cx="4965700" cy="3798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tIns="7915" numCol="1" anchor="t" anchorCtr="0" compatLnSpc="1">
            <a:prstTxWarp prst="textNoShape">
              <a:avLst/>
            </a:prstTxWarp>
          </a:bodyPr>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90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Figure 1. Cumulative Numbers of Lung Cancers and of Deaths from Lung Cancer. The number of lung cancers (Panel A) includes lung cancers that were diagnosed from the date of randomization through December 31, 2009. The number of deaths from lung cancer (Panel B) includes deaths that occurred from the date of randomization through January 15, 2009.</a:t>
            </a:r>
          </a:p>
        </p:txBody>
      </p:sp>
    </p:spTree>
    <p:extLst>
      <p:ext uri="{BB962C8B-B14F-4D97-AF65-F5344CB8AC3E}">
        <p14:creationId xmlns:p14="http://schemas.microsoft.com/office/powerpoint/2010/main" val="334299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fld id="{FF88DBDE-D548-4662-8BF9-1A2D6E40FCDC}" type="slidenum">
              <a:rPr lang="en-US" altLang="en-US" sz="1200"/>
              <a:pPr eaLnBrk="1" hangingPunct="1"/>
              <a:t>9</a:t>
            </a:fld>
            <a:endParaRPr lang="en-US" altLang="en-US" sz="1200"/>
          </a:p>
        </p:txBody>
      </p:sp>
      <p:sp>
        <p:nvSpPr>
          <p:cNvPr id="4097" name="Text Box 1"/>
          <p:cNvSpPr>
            <a:spLocks noGrp="1" noRot="1" noChangeAspect="1" noChangeArrowheads="1"/>
          </p:cNvSpPr>
          <p:nvPr>
            <p:ph type="sldImg"/>
          </p:nvPr>
        </p:nvSpPr>
        <p:spPr bwMode="auto">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8" name="Text Box 2"/>
          <p:cNvSpPr>
            <a:spLocks noGrp="1" noChangeArrowheads="1"/>
          </p:cNvSpPr>
          <p:nvPr>
            <p:ph type="body" idx="1"/>
          </p:nvPr>
        </p:nvSpPr>
        <p:spPr bwMode="auto">
          <a:xfrm>
            <a:off x="620713" y="4008438"/>
            <a:ext cx="4965700" cy="3798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tIns="15830" numCol="1" anchor="ctr" anchorCtr="0" compatLnSpc="1">
            <a:prstTxWarp prst="textNoShape">
              <a:avLst/>
            </a:prstTxWarp>
          </a:bodyP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eaLnBrk="1">
              <a:lnSpc>
                <a:spcPct val="93000"/>
              </a:lnSpc>
              <a:spcBef>
                <a:spcPct val="0"/>
              </a:spcBef>
              <a:defRPr/>
            </a:pPr>
            <a:endParaRPr lang="en-US" sz="1800">
              <a:latin typeface="Arial" charset="0"/>
              <a:cs typeface="IPAMincho" charset="0"/>
            </a:endParaRPr>
          </a:p>
        </p:txBody>
      </p:sp>
    </p:spTree>
    <p:extLst>
      <p:ext uri="{BB962C8B-B14F-4D97-AF65-F5344CB8AC3E}">
        <p14:creationId xmlns:p14="http://schemas.microsoft.com/office/powerpoint/2010/main" val="415751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fld id="{73B7A5A4-3306-4DBC-9BFF-DF79ED9250A4}" type="slidenum">
              <a:rPr lang="en-US" altLang="en-US" sz="1200"/>
              <a:pPr eaLnBrk="1" hangingPunct="1"/>
              <a:t>16</a:t>
            </a:fld>
            <a:endParaRPr lang="en-US" altLang="en-US" sz="1200"/>
          </a:p>
        </p:txBody>
      </p:sp>
    </p:spTree>
    <p:extLst>
      <p:ext uri="{BB962C8B-B14F-4D97-AF65-F5344CB8AC3E}">
        <p14:creationId xmlns:p14="http://schemas.microsoft.com/office/powerpoint/2010/main" val="159391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fld id="{07F174AB-9595-482B-9AAF-12E444B36F73}" type="slidenum">
              <a:rPr lang="en-US" altLang="en-US" sz="1200"/>
              <a:pPr eaLnBrk="1" hangingPunct="1"/>
              <a:t>27</a:t>
            </a:fld>
            <a:endParaRPr lang="en-US" altLang="en-US" sz="1200"/>
          </a:p>
        </p:txBody>
      </p:sp>
      <p:sp>
        <p:nvSpPr>
          <p:cNvPr id="4097" name="Text Box 1"/>
          <p:cNvSpPr>
            <a:spLocks noGrp="1" noRot="1" noChangeAspect="1" noChangeArrowheads="1"/>
          </p:cNvSpPr>
          <p:nvPr>
            <p:ph type="sldImg"/>
          </p:nvPr>
        </p:nvSpPr>
        <p:spPr bwMode="auto">
          <a:xfrm>
            <a:off x="993775" y="641350"/>
            <a:ext cx="4217988" cy="31638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8" name="Text Box 2"/>
          <p:cNvSpPr>
            <a:spLocks noGrp="1" noChangeArrowheads="1"/>
          </p:cNvSpPr>
          <p:nvPr>
            <p:ph type="body" idx="1"/>
          </p:nvPr>
        </p:nvSpPr>
        <p:spPr bwMode="auto">
          <a:xfrm>
            <a:off x="620713" y="4008438"/>
            <a:ext cx="4965700" cy="3798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tIns="15830" numCol="1" anchor="ctr" anchorCtr="0" compatLnSpc="1">
            <a:prstTxWarp prst="textNoShape">
              <a:avLst/>
            </a:prstTxWarp>
          </a:bodyP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eaLnBrk="1">
              <a:lnSpc>
                <a:spcPct val="93000"/>
              </a:lnSpc>
              <a:spcBef>
                <a:spcPct val="0"/>
              </a:spcBef>
              <a:defRPr/>
            </a:pPr>
            <a:endParaRPr lang="en-US" sz="1800">
              <a:latin typeface="Arial" charset="0"/>
              <a:cs typeface="IPAMincho" charset="0"/>
            </a:endParaRPr>
          </a:p>
        </p:txBody>
      </p:sp>
    </p:spTree>
    <p:extLst>
      <p:ext uri="{BB962C8B-B14F-4D97-AF65-F5344CB8AC3E}">
        <p14:creationId xmlns:p14="http://schemas.microsoft.com/office/powerpoint/2010/main" val="229332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02F751B8-4058-4CDB-9F45-58EF3C61B46D}" type="datetimeFigureOut">
              <a:rPr lang="en-US" altLang="en-US"/>
              <a:pPr/>
              <a:t>4/27/2015</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6513C836-E621-4510-AD2D-A8530C57C051}" type="slidenum">
              <a:rPr lang="en-US" altLang="en-US"/>
              <a:pPr/>
              <a:t>‹#›</a:t>
            </a:fld>
            <a:endParaRPr lang="en-US" altLang="en-US"/>
          </a:p>
        </p:txBody>
      </p:sp>
    </p:spTree>
    <p:extLst>
      <p:ext uri="{BB962C8B-B14F-4D97-AF65-F5344CB8AC3E}">
        <p14:creationId xmlns:p14="http://schemas.microsoft.com/office/powerpoint/2010/main" val="36212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27D693-9F11-45F4-8D7C-D15F137A4733}" type="datetimeFigureOut">
              <a:rPr lang="en-US" altLang="en-US"/>
              <a:pPr/>
              <a:t>4/27/2015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38A1A148-272B-44FA-B867-C4BF61D02851}" type="slidenum">
              <a:rPr lang="en-US" altLang="en-US"/>
              <a:pPr/>
              <a:t>‹#›</a:t>
            </a:fld>
            <a:endParaRPr lang="en-US" altLang="en-US"/>
          </a:p>
        </p:txBody>
      </p:sp>
    </p:spTree>
    <p:extLst>
      <p:ext uri="{BB962C8B-B14F-4D97-AF65-F5344CB8AC3E}">
        <p14:creationId xmlns:p14="http://schemas.microsoft.com/office/powerpoint/2010/main" val="344029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0CEB67-8F93-4DA5-8793-6319664450BF}" type="datetimeFigureOut">
              <a:rPr lang="en-US" altLang="en-US"/>
              <a:pPr/>
              <a:t>4/27/2015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BCE32646-C359-4BE7-93E9-724221DEC67B}" type="slidenum">
              <a:rPr lang="en-US" altLang="en-US"/>
              <a:pPr/>
              <a:t>‹#›</a:t>
            </a:fld>
            <a:endParaRPr lang="en-US" altLang="en-US"/>
          </a:p>
        </p:txBody>
      </p:sp>
    </p:spTree>
    <p:extLst>
      <p:ext uri="{BB962C8B-B14F-4D97-AF65-F5344CB8AC3E}">
        <p14:creationId xmlns:p14="http://schemas.microsoft.com/office/powerpoint/2010/main" val="177648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152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0EA6046-BF24-425C-8F24-D51AA78D6A44}" type="datetimeFigureOut">
              <a:rPr lang="en-US" altLang="en-US"/>
              <a:pPr/>
              <a:t>4/27/2015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A75E2342-28B2-462F-8795-34CB4B20DEAE}" type="slidenum">
              <a:rPr lang="en-US" altLang="en-US"/>
              <a:pPr/>
              <a:t>‹#›</a:t>
            </a:fld>
            <a:endParaRPr lang="en-US" altLang="en-US"/>
          </a:p>
        </p:txBody>
      </p:sp>
    </p:spTree>
    <p:extLst>
      <p:ext uri="{BB962C8B-B14F-4D97-AF65-F5344CB8AC3E}">
        <p14:creationId xmlns:p14="http://schemas.microsoft.com/office/powerpoint/2010/main" val="178189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659C8E58-AF5C-4170-BF5C-47510648ACCC}" type="datetimeFigureOut">
              <a:rPr lang="en-US" altLang="en-US"/>
              <a:pPr/>
              <a:t>4/27/2015</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A1DEF4E-3E33-429D-B5B3-D6EC31C975F9}" type="slidenum">
              <a:rPr lang="en-US" altLang="en-US"/>
              <a:pPr/>
              <a:t>‹#›</a:t>
            </a:fld>
            <a:endParaRPr lang="en-US" altLang="en-US"/>
          </a:p>
        </p:txBody>
      </p:sp>
    </p:spTree>
    <p:extLst>
      <p:ext uri="{BB962C8B-B14F-4D97-AF65-F5344CB8AC3E}">
        <p14:creationId xmlns:p14="http://schemas.microsoft.com/office/powerpoint/2010/main" val="129530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fld id="{B19A47B4-4B01-4F9A-97CD-DBD44CEB65BC}" type="datetimeFigureOut">
              <a:rPr lang="en-US" altLang="en-US"/>
              <a:pPr/>
              <a:t>4/27/2015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B29FB6E4-29F9-4BC9-BB5B-26D17142D1A4}" type="slidenum">
              <a:rPr lang="en-US" altLang="en-US"/>
              <a:pPr/>
              <a:t>‹#›</a:t>
            </a:fld>
            <a:endParaRPr lang="en-US" altLang="en-US"/>
          </a:p>
        </p:txBody>
      </p:sp>
    </p:spTree>
    <p:extLst>
      <p:ext uri="{BB962C8B-B14F-4D97-AF65-F5344CB8AC3E}">
        <p14:creationId xmlns:p14="http://schemas.microsoft.com/office/powerpoint/2010/main" val="287975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E41B20B5-ACEC-44D1-83F4-C56461E3FF51}" type="datetimeFigureOut">
              <a:rPr lang="en-US" altLang="en-US"/>
              <a:pPr/>
              <a:t>4/27/2015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2B5D7FB7-AE66-4D90-A515-ACB87C596F7B}" type="slidenum">
              <a:rPr lang="en-US" altLang="en-US"/>
              <a:pPr/>
              <a:t>‹#›</a:t>
            </a:fld>
            <a:endParaRPr lang="en-US" altLang="en-US"/>
          </a:p>
        </p:txBody>
      </p:sp>
    </p:spTree>
    <p:extLst>
      <p:ext uri="{BB962C8B-B14F-4D97-AF65-F5344CB8AC3E}">
        <p14:creationId xmlns:p14="http://schemas.microsoft.com/office/powerpoint/2010/main" val="2733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44F7EB3-1BDB-466F-AD69-CD37969291E0}" type="datetimeFigureOut">
              <a:rPr lang="en-US" altLang="en-US"/>
              <a:pPr/>
              <a:t>4/27/2015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F0C7AC83-2B52-4476-9995-BD55B57ADEC4}" type="slidenum">
              <a:rPr lang="en-US" altLang="en-US"/>
              <a:pPr/>
              <a:t>‹#›</a:t>
            </a:fld>
            <a:endParaRPr lang="en-US" altLang="en-US"/>
          </a:p>
        </p:txBody>
      </p:sp>
    </p:spTree>
    <p:extLst>
      <p:ext uri="{BB962C8B-B14F-4D97-AF65-F5344CB8AC3E}">
        <p14:creationId xmlns:p14="http://schemas.microsoft.com/office/powerpoint/2010/main" val="100729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AE3ED52-52ED-4A10-9631-AA68BC75D414}" type="datetimeFigureOut">
              <a:rPr lang="en-US" altLang="en-US"/>
              <a:pPr/>
              <a:t>4/27/2015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fld id="{06FABA54-7DCF-4275-86FB-F4FF464A0D9F}" type="slidenum">
              <a:rPr lang="en-US" altLang="en-US"/>
              <a:pPr/>
              <a:t>‹#›</a:t>
            </a:fld>
            <a:endParaRPr lang="en-US" altLang="en-US"/>
          </a:p>
        </p:txBody>
      </p:sp>
    </p:spTree>
    <p:extLst>
      <p:ext uri="{BB962C8B-B14F-4D97-AF65-F5344CB8AC3E}">
        <p14:creationId xmlns:p14="http://schemas.microsoft.com/office/powerpoint/2010/main" val="27041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39C43E22-D69B-4376-BF3B-6779D1227C50}" type="datetimeFigureOut">
              <a:rPr lang="en-US" altLang="en-US"/>
              <a:pPr/>
              <a:t>4/27/2015</a:t>
            </a:fld>
            <a:endParaRPr lang="en-US" alt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DD0B0DA-2942-445B-87D2-695F6BB56BF5}" type="slidenum">
              <a:rPr lang="en-US" altLang="en-US"/>
              <a:pPr/>
              <a:t>‹#›</a:t>
            </a:fld>
            <a:endParaRPr lang="en-US" altLang="en-US"/>
          </a:p>
        </p:txBody>
      </p:sp>
    </p:spTree>
    <p:extLst>
      <p:ext uri="{BB962C8B-B14F-4D97-AF65-F5344CB8AC3E}">
        <p14:creationId xmlns:p14="http://schemas.microsoft.com/office/powerpoint/2010/main" val="11943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fld id="{3608F1A8-CD05-48A0-8E07-D4A5AEC6F301}" type="datetimeFigureOut">
              <a:rPr lang="en-US" altLang="en-US"/>
              <a:pPr/>
              <a:t>4/27/2015</a:t>
            </a:fld>
            <a:endParaRPr lang="en-US" alt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20B0F432-C6C0-4EBA-9CFA-3055EBD664E0}" type="slidenum">
              <a:rPr lang="en-US" altLang="en-US"/>
              <a:pPr/>
              <a:t>‹#›</a:t>
            </a:fld>
            <a:endParaRPr lang="en-US" altLang="en-US"/>
          </a:p>
        </p:txBody>
      </p:sp>
    </p:spTree>
    <p:extLst>
      <p:ext uri="{BB962C8B-B14F-4D97-AF65-F5344CB8AC3E}">
        <p14:creationId xmlns:p14="http://schemas.microsoft.com/office/powerpoint/2010/main" val="2317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C0336694-A8E5-4D13-A35E-9B5978497685}" type="datetimeFigureOut">
              <a:rPr lang="en-US" altLang="en-US"/>
              <a:pPr/>
              <a:t>4/27/2015</a:t>
            </a:fld>
            <a:endParaRPr lang="en-US" alt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AF68A912-3A7F-44F4-B751-19B416D990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1" r:id="rId1"/>
    <p:sldLayoutId id="2147483864" r:id="rId2"/>
    <p:sldLayoutId id="2147483872" r:id="rId3"/>
    <p:sldLayoutId id="2147483865" r:id="rId4"/>
    <p:sldLayoutId id="2147483866" r:id="rId5"/>
    <p:sldLayoutId id="2147483867" r:id="rId6"/>
    <p:sldLayoutId id="2147483868" r:id="rId7"/>
    <p:sldLayoutId id="2147483873" r:id="rId8"/>
    <p:sldLayoutId id="2147483874" r:id="rId9"/>
    <p:sldLayoutId id="2147483869" r:id="rId10"/>
    <p:sldLayoutId id="2147483870" r:id="rId11"/>
    <p:sldLayoutId id="2147483875" r:id="rId12"/>
  </p:sldLayoutIdLst>
  <p:txStyles>
    <p:titleStyle>
      <a:lvl1pPr algn="l" rtl="0" eaLnBrk="0" fontAlgn="base" hangingPunct="0">
        <a:spcBef>
          <a:spcPct val="0"/>
        </a:spcBef>
        <a:spcAft>
          <a:spcPct val="0"/>
        </a:spcAft>
        <a:defRPr sz="2800" kern="1200" cap="all">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Franklin Gothic Medium"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Franklin Gothic Medium"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Franklin Gothic Medium"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Franklin Gothic Medium" charset="0"/>
          <a:ea typeface="MS PGothic" panose="020B0600070205080204" pitchFamily="34" charset="-128"/>
          <a:cs typeface="ＭＳ Ｐゴシック" charset="0"/>
        </a:defRPr>
      </a:lvl5pPr>
      <a:lvl6pPr marL="4572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6pPr>
      <a:lvl7pPr marL="9144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7pPr>
      <a:lvl8pPr marL="13716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8pPr>
      <a:lvl9pPr marL="1828800" algn="l" rtl="0" fontAlgn="base">
        <a:spcBef>
          <a:spcPct val="0"/>
        </a:spcBef>
        <a:spcAft>
          <a:spcPct val="0"/>
        </a:spcAft>
        <a:defRPr sz="2800">
          <a:solidFill>
            <a:schemeClr val="tx1"/>
          </a:solidFill>
          <a:latin typeface="Franklin Gothic Medium" charset="0"/>
          <a:ea typeface="ＭＳ Ｐゴシック" charset="0"/>
          <a:cs typeface="ＭＳ Ｐゴシック"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S PGothic" panose="020B0600070205080204" pitchFamily="34" charset="-128"/>
          <a:cs typeface="ＭＳ Ｐゴシック" charset="0"/>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466725" y="995363"/>
            <a:ext cx="5786438" cy="2408237"/>
          </a:xfrm>
        </p:spPr>
        <p:txBody>
          <a:bodyPr/>
          <a:lstStyle/>
          <a:p>
            <a:pPr eaLnBrk="1" fontAlgn="auto" hangingPunct="1">
              <a:spcAft>
                <a:spcPts val="0"/>
              </a:spcAft>
              <a:defRPr/>
            </a:pPr>
            <a:r>
              <a:rPr lang="en-US" dirty="0" smtClean="0">
                <a:ea typeface="+mj-ea"/>
                <a:cs typeface="+mj-cs"/>
              </a:rPr>
              <a:t>DE Cancer Consortium and Screening for Life </a:t>
            </a:r>
            <a:br>
              <a:rPr lang="en-US" dirty="0" smtClean="0">
                <a:ea typeface="+mj-ea"/>
                <a:cs typeface="+mj-cs"/>
              </a:rPr>
            </a:br>
            <a:r>
              <a:rPr lang="en-US" dirty="0" smtClean="0">
                <a:solidFill>
                  <a:srgbClr val="FF6600"/>
                </a:solidFill>
                <a:ea typeface="+mj-ea"/>
                <a:cs typeface="+mj-cs"/>
              </a:rPr>
              <a:t>State wide Lung CA Screening Program </a:t>
            </a:r>
            <a:r>
              <a:rPr lang="en-US" dirty="0" smtClean="0">
                <a:solidFill>
                  <a:srgbClr val="FF6600"/>
                </a:solidFill>
                <a:ea typeface="+mj-ea"/>
                <a:cs typeface="+mj-cs"/>
              </a:rPr>
              <a:t>2015</a:t>
            </a:r>
            <a:endParaRPr lang="en-US" dirty="0">
              <a:solidFill>
                <a:srgbClr val="FF6600"/>
              </a:solidFill>
              <a:ea typeface="+mj-ea"/>
              <a:cs typeface="+mj-cs"/>
            </a:endParaRPr>
          </a:p>
        </p:txBody>
      </p:sp>
      <p:sp>
        <p:nvSpPr>
          <p:cNvPr id="3" name="Subtitle 2"/>
          <p:cNvSpPr>
            <a:spLocks noGrp="1"/>
          </p:cNvSpPr>
          <p:nvPr>
            <p:ph type="subTitle" idx="1"/>
          </p:nvPr>
        </p:nvSpPr>
        <p:spPr>
          <a:xfrm rot="19140000">
            <a:off x="2009775" y="2473325"/>
            <a:ext cx="7700963" cy="1220788"/>
          </a:xfrm>
        </p:spPr>
        <p:txBody>
          <a:bodyPr rtlCol="0">
            <a:noAutofit/>
          </a:bodyPr>
          <a:lstStyle/>
          <a:p>
            <a:pPr eaLnBrk="1" fontAlgn="auto" hangingPunct="1">
              <a:spcAft>
                <a:spcPts val="0"/>
              </a:spcAft>
              <a:defRPr/>
            </a:pPr>
            <a:r>
              <a:rPr sz="2400" b="1">
                <a:solidFill>
                  <a:schemeClr val="bg1"/>
                </a:solidFill>
              </a:rPr>
              <a:t>Stephen S Grubbs, MD</a:t>
            </a:r>
          </a:p>
          <a:p>
            <a:pPr eaLnBrk="1" fontAlgn="auto" hangingPunct="1">
              <a:spcAft>
                <a:spcPts val="0"/>
              </a:spcAft>
              <a:defRPr/>
            </a:pPr>
            <a:r>
              <a:rPr sz="2400" b="1">
                <a:solidFill>
                  <a:schemeClr val="bg1"/>
                </a:solidFill>
              </a:rPr>
              <a:t>DE Cancer Consortium Annual retreat</a:t>
            </a:r>
          </a:p>
          <a:p>
            <a:pPr eaLnBrk="1" fontAlgn="auto" hangingPunct="1">
              <a:spcAft>
                <a:spcPts val="0"/>
              </a:spcAft>
              <a:defRPr/>
            </a:pPr>
            <a:r>
              <a:rPr sz="2400" b="1">
                <a:solidFill>
                  <a:schemeClr val="bg1"/>
                </a:solidFill>
              </a:rPr>
              <a:t>April 14, 2015</a:t>
            </a:r>
          </a:p>
        </p:txBody>
      </p:sp>
      <p:pic>
        <p:nvPicPr>
          <p:cNvPr id="14339"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185738" y="319088"/>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accent2"/>
                </a:solidFill>
                <a:ea typeface="ＭＳ Ｐゴシック" charset="0"/>
              </a:rPr>
              <a:t>2014 DE Cancer Consortium Report</a:t>
            </a:r>
            <a:endParaRPr lang="en-US" dirty="0">
              <a:solidFill>
                <a:schemeClr val="accent2"/>
              </a:solidFill>
              <a:ea typeface="ＭＳ Ｐゴシック" charset="0"/>
            </a:endParaRPr>
          </a:p>
        </p:txBody>
      </p:sp>
      <p:pic>
        <p:nvPicPr>
          <p:cNvPr id="4" name="Content Placeholder 3" descr="Screen Shot 2014-09-30 at 7.04.4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7134" r="-67134"/>
          <a:stretch/>
        </p:blipFill>
        <p:spPr>
          <a:xfrm>
            <a:off x="822325" y="914400"/>
            <a:ext cx="7521575" cy="4138500"/>
          </a:xfrm>
          <a:effectLst>
            <a:glow rad="101600">
              <a:schemeClr val="accent3">
                <a:alpha val="75000"/>
              </a:schemeClr>
            </a:glow>
          </a:effectLst>
        </p:spPr>
      </p:pic>
      <p:pic>
        <p:nvPicPr>
          <p:cNvPr id="5" name="Picture 7" descr="DCChome_02"/>
          <p:cNvPicPr>
            <a:picLocks noChangeAspect="1" noChangeArrowheads="1"/>
          </p:cNvPicPr>
          <p:nvPr/>
        </p:nvPicPr>
        <p:blipFill>
          <a:blip r:embed="rId3"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2400" dirty="0" smtClean="0">
                <a:solidFill>
                  <a:srgbClr val="FF6600"/>
                </a:solidFill>
                <a:ea typeface="ＭＳ Ｐゴシック" charset="0"/>
              </a:rPr>
              <a:t>Early Detection and Prevention Committee</a:t>
            </a:r>
            <a:endParaRPr lang="en-US" sz="2400" dirty="0">
              <a:solidFill>
                <a:srgbClr val="FF6600"/>
              </a:solidFill>
              <a:ea typeface="ＭＳ Ｐゴシック" charset="0"/>
            </a:endParaRPr>
          </a:p>
        </p:txBody>
      </p:sp>
      <p:pic>
        <p:nvPicPr>
          <p:cNvPr id="4" name="Content Placeholder 3" descr="Screen Shot 2014-09-30 at 7.04.05 AM.png"/>
          <p:cNvPicPr>
            <a:picLocks noGrp="1" noChangeAspect="1"/>
          </p:cNvPicPr>
          <p:nvPr>
            <p:ph idx="1"/>
          </p:nvPr>
        </p:nvPicPr>
        <p:blipFill>
          <a:blip r:embed="rId2">
            <a:extLst>
              <a:ext uri="{28A0092B-C50C-407E-A947-70E740481C1C}">
                <a14:useLocalDpi xmlns:a14="http://schemas.microsoft.com/office/drawing/2010/main" val="0"/>
              </a:ext>
            </a:extLst>
          </a:blip>
          <a:srcRect t="-4295" b="-4295"/>
          <a:stretch>
            <a:fillRect/>
          </a:stretch>
        </p:blipFill>
        <p:spPr>
          <a:effectLst>
            <a:glow rad="101600">
              <a:schemeClr val="accent3">
                <a:alpha val="75000"/>
              </a:schemeClr>
            </a:glow>
          </a:effectLst>
        </p:spPr>
      </p:pic>
      <p:pic>
        <p:nvPicPr>
          <p:cNvPr id="5" name="Picture 7" descr="DCChome_02"/>
          <p:cNvPicPr>
            <a:picLocks noChangeAspect="1" noChangeArrowheads="1"/>
          </p:cNvPicPr>
          <p:nvPr/>
        </p:nvPicPr>
        <p:blipFill>
          <a:blip r:embed="rId3"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96A1B"/>
                </a:solidFill>
                <a:ea typeface="ＭＳ Ｐゴシック" charset="0"/>
              </a:rPr>
              <a:t>NCCN </a:t>
            </a:r>
            <a:r>
              <a:rPr lang="en-US" dirty="0" err="1" smtClean="0">
                <a:solidFill>
                  <a:srgbClr val="F96A1B"/>
                </a:solidFill>
                <a:ea typeface="ＭＳ Ｐゴシック" charset="0"/>
              </a:rPr>
              <a:t>LDCt</a:t>
            </a:r>
            <a:r>
              <a:rPr lang="en-US" dirty="0" smtClean="0">
                <a:solidFill>
                  <a:srgbClr val="F96A1B"/>
                </a:solidFill>
                <a:ea typeface="ＭＳ Ｐゴシック" charset="0"/>
              </a:rPr>
              <a:t> Program Recommendations</a:t>
            </a:r>
            <a:endParaRPr lang="en-US" dirty="0">
              <a:solidFill>
                <a:srgbClr val="F96A1B"/>
              </a:solidFill>
              <a:ea typeface="ＭＳ Ｐゴシック" charset="0"/>
            </a:endParaRPr>
          </a:p>
        </p:txBody>
      </p:sp>
      <p:sp>
        <p:nvSpPr>
          <p:cNvPr id="27650" name="Content Placeholder 2"/>
          <p:cNvSpPr>
            <a:spLocks noGrp="1"/>
          </p:cNvSpPr>
          <p:nvPr>
            <p:ph idx="1"/>
          </p:nvPr>
        </p:nvSpPr>
        <p:spPr/>
        <p:txBody>
          <a:bodyPr/>
          <a:lstStyle/>
          <a:p>
            <a:pPr>
              <a:buFont typeface="Arial" panose="020B0604020202020204" pitchFamily="34" charset="0"/>
              <a:buChar char="•"/>
            </a:pPr>
            <a:r>
              <a:rPr lang="en-US" altLang="en-US" sz="2000" smtClean="0"/>
              <a:t>Sophisticated multidetector CT scanner and analytic software</a:t>
            </a:r>
          </a:p>
          <a:p>
            <a:pPr>
              <a:buFont typeface="Arial" panose="020B0604020202020204" pitchFamily="34" charset="0"/>
              <a:buChar char="•"/>
            </a:pPr>
            <a:r>
              <a:rPr lang="en-US" altLang="en-US" sz="2000" smtClean="0"/>
              <a:t>Professional physicists &amp; staff certify equipment &amp; radiation exposure</a:t>
            </a:r>
          </a:p>
          <a:p>
            <a:pPr>
              <a:buFont typeface="Arial" panose="020B0604020202020204" pitchFamily="34" charset="0"/>
              <a:buChar char="•"/>
            </a:pPr>
            <a:r>
              <a:rPr lang="en-US" altLang="en-US" sz="2000" smtClean="0"/>
              <a:t>Qualified Radiologist</a:t>
            </a:r>
          </a:p>
          <a:p>
            <a:pPr>
              <a:buFont typeface="Arial" panose="020B0604020202020204" pitchFamily="34" charset="0"/>
              <a:buChar char="•"/>
            </a:pPr>
            <a:r>
              <a:rPr lang="en-US" altLang="en-US" sz="2000" smtClean="0"/>
              <a:t>Appropriate Guidelines</a:t>
            </a:r>
          </a:p>
          <a:p>
            <a:pPr>
              <a:buFont typeface="Arial" panose="020B0604020202020204" pitchFamily="34" charset="0"/>
              <a:buChar char="•"/>
            </a:pPr>
            <a:r>
              <a:rPr lang="en-US" altLang="en-US" sz="2000" smtClean="0"/>
              <a:t>Reliable communication to the primary care physician</a:t>
            </a:r>
          </a:p>
          <a:p>
            <a:pPr>
              <a:buFont typeface="Arial" panose="020B0604020202020204" pitchFamily="34" charset="0"/>
              <a:buChar char="•"/>
            </a:pPr>
            <a:r>
              <a:rPr lang="en-US" altLang="en-US" sz="2000" smtClean="0"/>
              <a:t>Medical Environment</a:t>
            </a:r>
          </a:p>
          <a:p>
            <a:pPr lvl="2">
              <a:buFont typeface="Arial" panose="020B0604020202020204" pitchFamily="34" charset="0"/>
              <a:buChar char="•"/>
            </a:pPr>
            <a:r>
              <a:rPr lang="en-US" altLang="en-US" sz="2000" smtClean="0"/>
              <a:t>MDT management</a:t>
            </a:r>
          </a:p>
          <a:p>
            <a:pPr lvl="2">
              <a:buFont typeface="Arial" panose="020B0604020202020204" pitchFamily="34" charset="0"/>
              <a:buChar char="•"/>
            </a:pPr>
            <a:r>
              <a:rPr lang="en-US" altLang="en-US" sz="2000" smtClean="0"/>
              <a:t>Track screened individuals</a:t>
            </a:r>
          </a:p>
          <a:p>
            <a:pPr lvl="2">
              <a:buFont typeface="Arial" panose="020B0604020202020204" pitchFamily="34" charset="0"/>
              <a:buChar char="•"/>
            </a:pPr>
            <a:r>
              <a:rPr lang="en-US" altLang="en-US" sz="2000" smtClean="0"/>
              <a:t>Document outcomes</a:t>
            </a:r>
          </a:p>
          <a:p>
            <a:pPr lvl="2">
              <a:buFont typeface="Arial" panose="020B0604020202020204" pitchFamily="34" charset="0"/>
              <a:buChar char="•"/>
            </a:pPr>
            <a:endParaRPr lang="en-US" altLang="en-US" sz="2000" smtClean="0"/>
          </a:p>
          <a:p>
            <a:pPr lvl="2">
              <a:buFont typeface="Arial" panose="020B0604020202020204" pitchFamily="34" charset="0"/>
              <a:buChar char="•"/>
            </a:pPr>
            <a:endParaRPr lang="en-US" altLang="en-US" sz="200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38125"/>
            <a:ext cx="7521575" cy="549275"/>
          </a:xfrm>
        </p:spPr>
        <p:txBody>
          <a:bodyPr/>
          <a:lstStyle/>
          <a:p>
            <a:pPr>
              <a:defRPr/>
            </a:pPr>
            <a:r>
              <a:rPr lang="en-US" dirty="0" smtClean="0">
                <a:solidFill>
                  <a:srgbClr val="FF6600"/>
                </a:solidFill>
                <a:ea typeface="ＭＳ Ｐゴシック" charset="0"/>
              </a:rPr>
              <a:t>DE Screening For Life Program Features</a:t>
            </a:r>
            <a:endParaRPr lang="en-US" dirty="0">
              <a:solidFill>
                <a:srgbClr val="FF6600"/>
              </a:solidFill>
              <a:ea typeface="ＭＳ Ｐゴシック" charset="0"/>
            </a:endParaRPr>
          </a:p>
        </p:txBody>
      </p:sp>
      <p:sp>
        <p:nvSpPr>
          <p:cNvPr id="28674" name="Content Placeholder 2"/>
          <p:cNvSpPr>
            <a:spLocks noGrp="1"/>
          </p:cNvSpPr>
          <p:nvPr>
            <p:ph idx="1"/>
          </p:nvPr>
        </p:nvSpPr>
        <p:spPr>
          <a:xfrm>
            <a:off x="822325" y="787400"/>
            <a:ext cx="7521575" cy="4664075"/>
          </a:xfrm>
        </p:spPr>
        <p:txBody>
          <a:bodyPr/>
          <a:lstStyle/>
          <a:p>
            <a:pPr>
              <a:buFont typeface="Arial" panose="020B0604020202020204" pitchFamily="34" charset="0"/>
              <a:buChar char="•"/>
            </a:pPr>
            <a:r>
              <a:rPr lang="en-US" altLang="en-US" sz="2000" smtClean="0"/>
              <a:t>Screening for the uninsured</a:t>
            </a:r>
          </a:p>
          <a:p>
            <a:pPr>
              <a:buFont typeface="Arial" panose="020B0604020202020204" pitchFamily="34" charset="0"/>
              <a:buChar char="•"/>
            </a:pPr>
            <a:r>
              <a:rPr lang="en-US" altLang="en-US" sz="2000" smtClean="0"/>
              <a:t>Nurse navigation and standardized PCP reporting and consultation</a:t>
            </a:r>
          </a:p>
          <a:p>
            <a:pPr>
              <a:buFont typeface="Arial" panose="020B0604020202020204" pitchFamily="34" charset="0"/>
              <a:buChar char="•"/>
            </a:pPr>
            <a:r>
              <a:rPr lang="en-US" altLang="en-US" sz="2000" smtClean="0"/>
              <a:t>Strict screening eligibility</a:t>
            </a:r>
          </a:p>
          <a:p>
            <a:pPr>
              <a:buFont typeface="Arial" panose="020B0604020202020204" pitchFamily="34" charset="0"/>
              <a:buChar char="•"/>
            </a:pPr>
            <a:r>
              <a:rPr lang="en-US" altLang="en-US" sz="2000" smtClean="0"/>
              <a:t>Contracted radiology sites and radiologists meeting standards</a:t>
            </a:r>
          </a:p>
          <a:p>
            <a:pPr>
              <a:buFont typeface="Arial" panose="020B0604020202020204" pitchFamily="34" charset="0"/>
              <a:buChar char="•"/>
            </a:pPr>
            <a:r>
              <a:rPr lang="en-US" altLang="en-US" sz="2000" smtClean="0"/>
              <a:t>Contracted multi disciplinary management teams meeting standards</a:t>
            </a:r>
          </a:p>
          <a:p>
            <a:pPr>
              <a:buFont typeface="Arial" panose="020B0604020202020204" pitchFamily="34" charset="0"/>
              <a:buChar char="•"/>
            </a:pPr>
            <a:r>
              <a:rPr lang="en-US" altLang="en-US" sz="2000" smtClean="0"/>
              <a:t>Management and reporting algorithms</a:t>
            </a:r>
          </a:p>
          <a:p>
            <a:pPr>
              <a:buFont typeface="Arial" panose="020B0604020202020204" pitchFamily="34" charset="0"/>
              <a:buChar char="•"/>
            </a:pPr>
            <a:r>
              <a:rPr lang="en-US" altLang="en-US" sz="2000" smtClean="0"/>
              <a:t>Data collection and storage</a:t>
            </a:r>
          </a:p>
          <a:p>
            <a:pPr>
              <a:buFont typeface="Arial" panose="020B0604020202020204" pitchFamily="34" charset="0"/>
              <a:buChar char="•"/>
            </a:pPr>
            <a:r>
              <a:rPr lang="en-US" altLang="en-US" sz="2000" smtClean="0"/>
              <a:t>Audits of imaging and management quality</a:t>
            </a:r>
          </a:p>
          <a:p>
            <a:pPr>
              <a:buFont typeface="Arial" panose="020B0604020202020204" pitchFamily="34" charset="0"/>
              <a:buChar char="•"/>
            </a:pPr>
            <a:r>
              <a:rPr lang="en-US" altLang="en-US" sz="2000" smtClean="0"/>
              <a:t>Integrated Smoking Cessation Programs</a:t>
            </a:r>
          </a:p>
          <a:p>
            <a:pPr>
              <a:buFont typeface="Arial" panose="020B0604020202020204" pitchFamily="34" charset="0"/>
              <a:buChar char="•"/>
            </a:pPr>
            <a:endParaRPr lang="en-US" altLang="en-US" sz="2400" smtClean="0"/>
          </a:p>
          <a:p>
            <a:pPr>
              <a:buFont typeface="Arial" panose="020B0604020202020204" pitchFamily="34" charset="0"/>
              <a:buChar char="•"/>
            </a:pPr>
            <a:endParaRPr lang="en-US" altLang="en-US" sz="240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12725"/>
            <a:ext cx="7521575" cy="549275"/>
          </a:xfrm>
        </p:spPr>
        <p:txBody>
          <a:bodyPr/>
          <a:lstStyle/>
          <a:p>
            <a:pPr algn="ctr" eaLnBrk="1" hangingPunct="1">
              <a:defRPr/>
            </a:pPr>
            <a:r>
              <a:rPr lang="en-US" dirty="0" smtClean="0">
                <a:solidFill>
                  <a:srgbClr val="F96A1B"/>
                </a:solidFill>
                <a:ea typeface="ＭＳ Ｐゴシック" charset="0"/>
              </a:rPr>
              <a:t>2015 Fiscal Year Status</a:t>
            </a:r>
            <a:endParaRPr lang="en-US" dirty="0">
              <a:solidFill>
                <a:srgbClr val="F96A1B"/>
              </a:solidFill>
              <a:ea typeface="ＭＳ Ｐゴシック" charset="0"/>
            </a:endParaRPr>
          </a:p>
        </p:txBody>
      </p:sp>
      <p:sp>
        <p:nvSpPr>
          <p:cNvPr id="29698" name="Content Placeholder 2"/>
          <p:cNvSpPr>
            <a:spLocks noGrp="1"/>
          </p:cNvSpPr>
          <p:nvPr>
            <p:ph idx="1"/>
          </p:nvPr>
        </p:nvSpPr>
        <p:spPr>
          <a:xfrm>
            <a:off x="822325" y="774700"/>
            <a:ext cx="7521575" cy="3897313"/>
          </a:xfrm>
        </p:spPr>
        <p:txBody>
          <a:bodyPr/>
          <a:lstStyle/>
          <a:p>
            <a:pPr eaLnBrk="1" hangingPunct="1">
              <a:buFont typeface="Arial" panose="020B0604020202020204" pitchFamily="34" charset="0"/>
              <a:buChar char="•"/>
            </a:pPr>
            <a:r>
              <a:rPr lang="en-US" altLang="en-US" sz="2000" smtClean="0"/>
              <a:t>2015 Fiscal Year Budget for Screening for Life (SFL) Lung Screening</a:t>
            </a:r>
          </a:p>
          <a:p>
            <a:pPr lvl="2" eaLnBrk="1" hangingPunct="1">
              <a:buFont typeface="Arial" panose="020B0604020202020204" pitchFamily="34" charset="0"/>
              <a:buChar char="•"/>
            </a:pPr>
            <a:r>
              <a:rPr lang="en-US" altLang="en-US" sz="2000" smtClean="0">
                <a:solidFill>
                  <a:srgbClr val="F96A1B"/>
                </a:solidFill>
              </a:rPr>
              <a:t>$1.5 million </a:t>
            </a:r>
            <a:r>
              <a:rPr lang="en-US" altLang="en-US" sz="2000" smtClean="0"/>
              <a:t>for SFL Lung Screening</a:t>
            </a:r>
          </a:p>
          <a:p>
            <a:pPr lvl="2" eaLnBrk="1" hangingPunct="1">
              <a:buFont typeface="Arial" panose="020B0604020202020204" pitchFamily="34" charset="0"/>
              <a:buChar char="•"/>
            </a:pPr>
            <a:r>
              <a:rPr lang="en-US" altLang="en-US" sz="2000" smtClean="0"/>
              <a:t>Systems and Infrastructure Development (includes Nurse Navigator)</a:t>
            </a:r>
          </a:p>
          <a:p>
            <a:pPr lvl="2" eaLnBrk="1" hangingPunct="1">
              <a:buFont typeface="Arial" panose="020B0604020202020204" pitchFamily="34" charset="0"/>
              <a:buChar char="•"/>
            </a:pPr>
            <a:r>
              <a:rPr lang="en-US" altLang="en-US" sz="2000" smtClean="0"/>
              <a:t>Marketing and Awareness</a:t>
            </a:r>
          </a:p>
          <a:p>
            <a:pPr lvl="2" eaLnBrk="1" hangingPunct="1">
              <a:buFont typeface="Arial" panose="020B0604020202020204" pitchFamily="34" charset="0"/>
              <a:buChar char="•"/>
            </a:pPr>
            <a:r>
              <a:rPr lang="en-US" altLang="en-US" sz="2000" smtClean="0"/>
              <a:t>Screening for up to </a:t>
            </a:r>
            <a:r>
              <a:rPr lang="en-US" altLang="en-US" sz="2000" smtClean="0">
                <a:solidFill>
                  <a:srgbClr val="F96A1B"/>
                </a:solidFill>
              </a:rPr>
              <a:t>2300</a:t>
            </a:r>
            <a:r>
              <a:rPr lang="en-US" altLang="en-US" sz="2000" smtClean="0"/>
              <a:t> persons ($900,000)</a:t>
            </a:r>
          </a:p>
          <a:p>
            <a:pPr eaLnBrk="1" hangingPunct="1">
              <a:buFont typeface="Arial" panose="020B0604020202020204" pitchFamily="34" charset="0"/>
              <a:buChar char="•"/>
            </a:pPr>
            <a:r>
              <a:rPr lang="en-US" altLang="en-US" sz="2000" smtClean="0"/>
              <a:t>SFL covers uninsured and lung CA screen funded from Delaware</a:t>
            </a:r>
          </a:p>
          <a:p>
            <a:pPr eaLnBrk="1" hangingPunct="1">
              <a:buFont typeface="Arial" panose="020B0604020202020204" pitchFamily="34" charset="0"/>
              <a:buChar char="•"/>
            </a:pPr>
            <a:r>
              <a:rPr lang="en-US" altLang="en-US" sz="2000" smtClean="0"/>
              <a:t>SFL will cover</a:t>
            </a:r>
          </a:p>
          <a:p>
            <a:pPr lvl="2" eaLnBrk="1" hangingPunct="1">
              <a:buFont typeface="Arial" panose="020B0604020202020204" pitchFamily="34" charset="0"/>
              <a:buChar char="•"/>
            </a:pPr>
            <a:r>
              <a:rPr lang="en-US" altLang="en-US" sz="2000" smtClean="0"/>
              <a:t>Low Dose Helical CT and interpretation</a:t>
            </a:r>
          </a:p>
          <a:p>
            <a:pPr lvl="2" eaLnBrk="1" hangingPunct="1">
              <a:buFont typeface="Arial" panose="020B0604020202020204" pitchFamily="34" charset="0"/>
              <a:buChar char="•"/>
            </a:pPr>
            <a:r>
              <a:rPr lang="en-US" altLang="en-US" sz="2000" smtClean="0"/>
              <a:t>Multi Disciplinary Team (MDT) evaluation and subsequent testing</a:t>
            </a:r>
          </a:p>
          <a:p>
            <a:pPr lvl="2" eaLnBrk="1" hangingPunct="1">
              <a:buFont typeface="Arial" panose="020B0604020202020204" pitchFamily="34" charset="0"/>
              <a:buChar char="•"/>
            </a:pPr>
            <a:r>
              <a:rPr lang="en-US" altLang="en-US" sz="2000" smtClean="0"/>
              <a:t>If cancer, then coverage transfers to DE CA Treatment Program</a:t>
            </a:r>
          </a:p>
          <a:p>
            <a:pPr lvl="2" eaLnBrk="1" hangingPunct="1">
              <a:buFont typeface="Arial" panose="020B0604020202020204" pitchFamily="34" charset="0"/>
              <a:buChar char="•"/>
            </a:pPr>
            <a:endParaRPr lang="en-US" altLang="en-US"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6600"/>
                </a:solidFill>
                <a:ea typeface="+mj-ea"/>
                <a:cs typeface="+mj-cs"/>
              </a:rPr>
              <a:t>Lung Cancer </a:t>
            </a:r>
            <a:br>
              <a:rPr lang="en-US" dirty="0" smtClean="0">
                <a:solidFill>
                  <a:srgbClr val="FF6600"/>
                </a:solidFill>
                <a:ea typeface="+mj-ea"/>
                <a:cs typeface="+mj-cs"/>
              </a:rPr>
            </a:br>
            <a:r>
              <a:rPr lang="en-US" dirty="0" smtClean="0">
                <a:solidFill>
                  <a:srgbClr val="FF6600"/>
                </a:solidFill>
                <a:ea typeface="+mj-ea"/>
                <a:cs typeface="+mj-cs"/>
              </a:rPr>
              <a:t>Screening Guidelines</a:t>
            </a:r>
            <a:endParaRPr lang="en-US" dirty="0">
              <a:solidFill>
                <a:srgbClr val="FF6600"/>
              </a:solidFill>
              <a:ea typeface="+mj-ea"/>
              <a:cs typeface="+mj-cs"/>
            </a:endParaRPr>
          </a:p>
        </p:txBody>
      </p:sp>
      <p:sp>
        <p:nvSpPr>
          <p:cNvPr id="30722" name="Text Box 2"/>
          <p:cNvSpPr txBox="1">
            <a:spLocks noChangeArrowheads="1"/>
          </p:cNvSpPr>
          <p:nvPr/>
        </p:nvSpPr>
        <p:spPr bwMode="auto">
          <a:xfrm>
            <a:off x="304800" y="2751138"/>
            <a:ext cx="1874838" cy="1265237"/>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lIns="137160" tIns="91440" rIns="137160" bIns="91440"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defTabSz="914400" eaLnBrk="1" hangingPunct="1"/>
            <a:r>
              <a:rPr lang="en-US" altLang="en-US" sz="1200">
                <a:solidFill>
                  <a:srgbClr val="000000"/>
                </a:solidFill>
                <a:latin typeface="Arial Narrow" panose="020B0606020202030204" pitchFamily="34" charset="0"/>
              </a:rPr>
              <a:t>Smoking history present or past </a:t>
            </a:r>
            <a:r>
              <a:rPr lang="en-US" altLang="en-US" sz="800">
                <a:solidFill>
                  <a:srgbClr val="000000"/>
                </a:solidFill>
                <a:latin typeface="Arial Narrow" panose="020B0606020202030204" pitchFamily="34" charset="0"/>
              </a:rPr>
              <a:t>(12)</a:t>
            </a:r>
            <a:endParaRPr lang="en-US" altLang="en-US" sz="1800">
              <a:latin typeface="Arial" panose="020B0604020202020204" pitchFamily="34" charset="0"/>
              <a:cs typeface="Arial" panose="020B0604020202020204" pitchFamily="34" charset="0"/>
            </a:endParaRPr>
          </a:p>
        </p:txBody>
      </p:sp>
      <p:sp>
        <p:nvSpPr>
          <p:cNvPr id="4" name="Right Arrow 3"/>
          <p:cNvSpPr/>
          <p:nvPr/>
        </p:nvSpPr>
        <p:spPr>
          <a:xfrm>
            <a:off x="2438400" y="3048000"/>
            <a:ext cx="655638" cy="449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0724" name="Text Box 5"/>
          <p:cNvSpPr txBox="1">
            <a:spLocks noChangeArrowheads="1"/>
          </p:cNvSpPr>
          <p:nvPr/>
        </p:nvSpPr>
        <p:spPr bwMode="auto">
          <a:xfrm>
            <a:off x="3352800" y="2193925"/>
            <a:ext cx="2270125" cy="2819400"/>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lIns="137160" tIns="91440" rIns="137160" bIns="91440"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defTabSz="914400" eaLnBrk="1" hangingPunct="1"/>
            <a:r>
              <a:rPr lang="en-US" altLang="en-US" sz="1200">
                <a:latin typeface="Arial Narrow" panose="020B0606020202030204" pitchFamily="34" charset="0"/>
              </a:rPr>
              <a:t>High Risk (must meet all criteria below)</a:t>
            </a:r>
            <a:endParaRPr lang="en-US" altLang="en-US" sz="600">
              <a:latin typeface="Arial" panose="020B0604020202020204" pitchFamily="34" charset="0"/>
              <a:cs typeface="Arial" panose="020B0604020202020204" pitchFamily="34" charset="0"/>
            </a:endParaRPr>
          </a:p>
          <a:p>
            <a:pPr defTabSz="914400">
              <a:buFontTx/>
              <a:buChar char="•"/>
            </a:pPr>
            <a:r>
              <a:rPr lang="en-US" altLang="en-US" sz="1200">
                <a:latin typeface="Arial Narrow" panose="020B0606020202030204" pitchFamily="34" charset="0"/>
                <a:cs typeface="Arial" panose="020B0604020202020204" pitchFamily="34" charset="0"/>
              </a:rPr>
              <a:t>Age 55-80</a:t>
            </a:r>
            <a:endParaRPr lang="en-US" altLang="en-US" sz="600">
              <a:latin typeface="Arial" panose="020B0604020202020204" pitchFamily="34" charset="0"/>
              <a:cs typeface="Arial" panose="020B0604020202020204" pitchFamily="34" charset="0"/>
            </a:endParaRPr>
          </a:p>
          <a:p>
            <a:pPr defTabSz="914400">
              <a:buFontTx/>
              <a:buChar char="•"/>
            </a:pPr>
            <a:r>
              <a:rPr lang="en-US" altLang="en-US" sz="1200" u="sng">
                <a:latin typeface="Arial Narrow" panose="020B0606020202030204" pitchFamily="34" charset="0"/>
                <a:cs typeface="Arial" panose="020B0604020202020204" pitchFamily="34" charset="0"/>
              </a:rPr>
              <a:t>&gt;</a:t>
            </a:r>
            <a:r>
              <a:rPr lang="en-US" altLang="en-US" sz="1200">
                <a:latin typeface="Arial Narrow" panose="020B0606020202030204" pitchFamily="34" charset="0"/>
                <a:cs typeface="Arial" panose="020B0604020202020204" pitchFamily="34" charset="0"/>
              </a:rPr>
              <a:t>  a 30 pack year history of smoking </a:t>
            </a:r>
            <a:endParaRPr lang="en-US" altLang="en-US" sz="600">
              <a:latin typeface="Arial" panose="020B0604020202020204" pitchFamily="34" charset="0"/>
              <a:cs typeface="Arial" panose="020B0604020202020204" pitchFamily="34" charset="0"/>
            </a:endParaRPr>
          </a:p>
          <a:p>
            <a:pPr defTabSz="914400">
              <a:buFontTx/>
              <a:buChar char="•"/>
            </a:pPr>
            <a:r>
              <a:rPr lang="en-US" altLang="en-US" sz="1200">
                <a:latin typeface="Arial Narrow" panose="020B0606020202030204" pitchFamily="34" charset="0"/>
                <a:cs typeface="Arial" panose="020B0604020202020204" pitchFamily="34" charset="0"/>
              </a:rPr>
              <a:t>Currently smoke or have quit in the past 15 years </a:t>
            </a:r>
            <a:endParaRPr lang="en-US" altLang="en-US" sz="600">
              <a:latin typeface="Arial" panose="020B0604020202020204" pitchFamily="34" charset="0"/>
              <a:cs typeface="Arial" panose="020B0604020202020204" pitchFamily="34" charset="0"/>
            </a:endParaRPr>
          </a:p>
          <a:p>
            <a:pPr defTabSz="914400">
              <a:buFontTx/>
              <a:buChar char="•"/>
            </a:pPr>
            <a:r>
              <a:rPr lang="en-US" altLang="en-US" sz="1200">
                <a:latin typeface="Arial Narrow" panose="020B0606020202030204" pitchFamily="34" charset="0"/>
                <a:cs typeface="Arial" panose="020B0604020202020204" pitchFamily="34" charset="0"/>
              </a:rPr>
              <a:t>No chest CT in past 12 months</a:t>
            </a:r>
            <a:endParaRPr lang="en-US" altLang="en-US" sz="1800">
              <a:latin typeface="Arial" panose="020B0604020202020204" pitchFamily="34" charset="0"/>
              <a:cs typeface="Arial" panose="020B0604020202020204" pitchFamily="34" charset="0"/>
            </a:endParaRPr>
          </a:p>
        </p:txBody>
      </p:sp>
      <p:sp>
        <p:nvSpPr>
          <p:cNvPr id="6" name="Right Arrow 5"/>
          <p:cNvSpPr/>
          <p:nvPr/>
        </p:nvSpPr>
        <p:spPr>
          <a:xfrm>
            <a:off x="5791200" y="3030538"/>
            <a:ext cx="563563"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0726" name="Text Box 2"/>
          <p:cNvSpPr txBox="1">
            <a:spLocks noChangeArrowheads="1"/>
          </p:cNvSpPr>
          <p:nvPr/>
        </p:nvSpPr>
        <p:spPr bwMode="auto">
          <a:xfrm>
            <a:off x="6477000" y="2792413"/>
            <a:ext cx="2400300" cy="962025"/>
          </a:xfrm>
          <a:prstGeom prst="rect">
            <a:avLst/>
          </a:prstGeom>
          <a:noFill/>
          <a:ln w="76200" cmpd="thickThin">
            <a:solidFill>
              <a:srgbClr val="622423"/>
            </a:solidFill>
            <a:miter lim="800000"/>
            <a:headEnd/>
            <a:tailEnd/>
          </a:ln>
          <a:extLst>
            <a:ext uri="{909E8E84-426E-40DD-AFC4-6F175D3DCCD1}">
              <a14:hiddenFill xmlns:a14="http://schemas.microsoft.com/office/drawing/2010/main">
                <a:solidFill>
                  <a:srgbClr val="FFFFFF"/>
                </a:solidFill>
              </a14:hiddenFill>
            </a:ext>
          </a:extLst>
        </p:spPr>
        <p:txBody>
          <a:bodyPr lIns="137160" tIns="91440" rIns="137160" bIns="91440"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defTabSz="914400" eaLnBrk="1" hangingPunct="1"/>
            <a:r>
              <a:rPr lang="en-US" altLang="en-US" sz="1200" b="1">
                <a:latin typeface="Arial Narrow" panose="020B0606020202030204" pitchFamily="34" charset="0"/>
              </a:rPr>
              <a:t>Baseline Low-Dose CT</a:t>
            </a:r>
            <a:endParaRPr lang="en-US" altLang="en-US" sz="600">
              <a:latin typeface="Arial" panose="020B0604020202020204" pitchFamily="34" charset="0"/>
              <a:cs typeface="Arial" panose="020B0604020202020204" pitchFamily="34" charset="0"/>
            </a:endParaRPr>
          </a:p>
          <a:p>
            <a:pPr algn="ctr" defTabSz="914400"/>
            <a:r>
              <a:rPr lang="en-US" altLang="en-US" sz="1200">
                <a:latin typeface="Arial Narrow" panose="020B0606020202030204" pitchFamily="34" charset="0"/>
                <a:cs typeface="Arial" panose="020B0604020202020204" pitchFamily="34" charset="0"/>
              </a:rPr>
              <a:t>(LDCT), 100 </a:t>
            </a:r>
            <a:r>
              <a:rPr lang="en-US" altLang="en-US" sz="1200">
                <a:latin typeface="Calibri" panose="020F0502020204030204" pitchFamily="34" charset="0"/>
                <a:cs typeface="Arial" panose="020B0604020202020204" pitchFamily="34" charset="0"/>
              </a:rPr>
              <a:t>–</a:t>
            </a:r>
            <a:r>
              <a:rPr lang="en-US" altLang="en-US" sz="1200">
                <a:latin typeface="Arial Narrow" panose="020B0606020202030204" pitchFamily="34" charset="0"/>
                <a:cs typeface="Arial" panose="020B0604020202020204" pitchFamily="34" charset="0"/>
              </a:rPr>
              <a:t> 120 kVp &amp; 40-60 mAs or less</a:t>
            </a:r>
            <a:endParaRPr lang="en-US" altLang="en-US" sz="1800">
              <a:latin typeface="Arial" panose="020B0604020202020204" pitchFamily="34" charset="0"/>
              <a:cs typeface="Arial" panose="020B0604020202020204" pitchFamily="34" charset="0"/>
            </a:endParaRPr>
          </a:p>
        </p:txBody>
      </p:sp>
      <p:sp>
        <p:nvSpPr>
          <p:cNvPr id="30727" name="Rectangle 6"/>
          <p:cNvSpPr>
            <a:spLocks noChangeArrowheads="1"/>
          </p:cNvSpPr>
          <p:nvPr/>
        </p:nvSpPr>
        <p:spPr bwMode="auto">
          <a:xfrm>
            <a:off x="3352800" y="1604963"/>
            <a:ext cx="25590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defTabSz="914400" eaLnBrk="1" hangingPunct="1"/>
            <a:r>
              <a:rPr lang="en-US" altLang="en-US" sz="1200" b="1">
                <a:latin typeface="Arial Narrow" panose="020B0606020202030204" pitchFamily="34" charset="0"/>
              </a:rPr>
              <a:t>RISK STATUS FOR SCREENING</a:t>
            </a:r>
            <a:endParaRPr lang="en-US" altLang="en-US" sz="600">
              <a:latin typeface="Arial" panose="020B0604020202020204" pitchFamily="34" charset="0"/>
              <a:cs typeface="Arial" panose="020B0604020202020204" pitchFamily="34" charset="0"/>
            </a:endParaRPr>
          </a:p>
          <a:p>
            <a:pPr defTabSz="914400"/>
            <a:endParaRPr lang="en-US" altLang="en-US" sz="1800">
              <a:latin typeface="Arial" panose="020B0604020202020204" pitchFamily="34" charset="0"/>
              <a:cs typeface="Arial" panose="020B0604020202020204" pitchFamily="34" charset="0"/>
            </a:endParaRPr>
          </a:p>
        </p:txBody>
      </p:sp>
      <p:sp>
        <p:nvSpPr>
          <p:cNvPr id="30728"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defTabSz="914400" eaLnBrk="1" hangingPunct="1"/>
            <a:endParaRPr lang="en-US" altLang="en-US" sz="1800">
              <a:latin typeface="Arial" panose="020B0604020202020204" pitchFamily="34" charset="0"/>
              <a:cs typeface="Arial" panose="020B0604020202020204" pitchFamily="34" charset="0"/>
            </a:endParaRPr>
          </a:p>
        </p:txBody>
      </p:sp>
      <p:sp>
        <p:nvSpPr>
          <p:cNvPr id="30729" name="TextBox 10"/>
          <p:cNvSpPr txBox="1">
            <a:spLocks noChangeArrowheads="1"/>
          </p:cNvSpPr>
          <p:nvPr/>
        </p:nvSpPr>
        <p:spPr bwMode="auto">
          <a:xfrm>
            <a:off x="457200" y="2171700"/>
            <a:ext cx="152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200" b="1">
                <a:latin typeface="Arial Narrow" panose="020B0606020202030204" pitchFamily="34" charset="0"/>
                <a:cs typeface="Arial" panose="020B0604020202020204" pitchFamily="34" charset="0"/>
              </a:rPr>
              <a:t>RISK Assessment</a:t>
            </a:r>
          </a:p>
        </p:txBody>
      </p:sp>
      <p:pic>
        <p:nvPicPr>
          <p:cNvPr id="12"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7813" y="200025"/>
            <a:ext cx="8382000" cy="800100"/>
          </a:xfrm>
          <a:prstGeom prst="rect">
            <a:avLst/>
          </a:prstGeom>
          <a:noFill/>
        </p:spPr>
        <p:txBody>
          <a:bodyPr>
            <a:spAutoFit/>
          </a:bodyPr>
          <a:lstStyle/>
          <a:p>
            <a:pPr algn="ctr">
              <a:defRPr/>
            </a:pPr>
            <a:r>
              <a:rPr lang="en-US" sz="4600" spc="-100" dirty="0">
                <a:solidFill>
                  <a:srgbClr val="FF6600"/>
                </a:solidFill>
                <a:latin typeface="Cambria"/>
                <a:ea typeface="+mj-ea"/>
                <a:cs typeface="+mj-cs"/>
              </a:rPr>
              <a:t>Patient Pathway</a:t>
            </a:r>
            <a:endParaRPr lang="en-US" sz="3200" dirty="0">
              <a:solidFill>
                <a:srgbClr val="FF6600"/>
              </a:solidFill>
              <a:latin typeface="Franklin Gothic Book" charset="0"/>
              <a:ea typeface="ＭＳ Ｐゴシック" charset="0"/>
              <a:cs typeface="ＭＳ Ｐゴシック" charset="0"/>
            </a:endParaRPr>
          </a:p>
        </p:txBody>
      </p:sp>
      <p:sp>
        <p:nvSpPr>
          <p:cNvPr id="5" name="TextBox 57"/>
          <p:cNvSpPr txBox="1"/>
          <p:nvPr/>
        </p:nvSpPr>
        <p:spPr>
          <a:xfrm>
            <a:off x="304800" y="1371600"/>
            <a:ext cx="2438400" cy="2590800"/>
          </a:xfrm>
          <a:prstGeom prst="rect">
            <a:avLst/>
          </a:prstGeom>
        </p:spPr>
        <p:style>
          <a:lnRef idx="2">
            <a:schemeClr val="accent6"/>
          </a:lnRef>
          <a:fillRef idx="1">
            <a:schemeClr val="lt1"/>
          </a:fillRef>
          <a:effectRef idx="0">
            <a:schemeClr val="accent6"/>
          </a:effectRef>
          <a:fontRef idx="minor">
            <a:schemeClr val="dk1"/>
          </a:fontRef>
        </p:style>
        <p:txBody>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eaLnBrk="1" hangingPunct="1">
              <a:defRPr/>
            </a:pPr>
            <a:r>
              <a:rPr lang="en-US" sz="1600" smtClean="0">
                <a:solidFill>
                  <a:srgbClr val="000000"/>
                </a:solidFill>
              </a:rPr>
              <a:t>CT- CAT Scan</a:t>
            </a:r>
          </a:p>
          <a:p>
            <a:pPr eaLnBrk="1" hangingPunct="1">
              <a:defRPr/>
            </a:pPr>
            <a:r>
              <a:rPr lang="en-US" sz="1600" smtClean="0">
                <a:solidFill>
                  <a:srgbClr val="000000"/>
                </a:solidFill>
              </a:rPr>
              <a:t>HPC- Health Program Coordinator</a:t>
            </a:r>
          </a:p>
          <a:p>
            <a:pPr eaLnBrk="1" hangingPunct="1">
              <a:defRPr/>
            </a:pPr>
            <a:r>
              <a:rPr lang="en-US" sz="1600" smtClean="0">
                <a:solidFill>
                  <a:srgbClr val="000000"/>
                </a:solidFill>
              </a:rPr>
              <a:t>MDT- Multi Disciplinary Team</a:t>
            </a:r>
          </a:p>
          <a:p>
            <a:pPr eaLnBrk="1" hangingPunct="1">
              <a:defRPr/>
            </a:pPr>
            <a:r>
              <a:rPr lang="en-US" sz="1600" smtClean="0">
                <a:solidFill>
                  <a:srgbClr val="FF6600"/>
                </a:solidFill>
              </a:rPr>
              <a:t>NN -Nurse Navigator</a:t>
            </a:r>
          </a:p>
          <a:p>
            <a:pPr eaLnBrk="1" hangingPunct="1">
              <a:defRPr/>
            </a:pPr>
            <a:r>
              <a:rPr lang="en-US" sz="1600" smtClean="0">
                <a:solidFill>
                  <a:srgbClr val="FF6600"/>
                </a:solidFill>
              </a:rPr>
              <a:t>PCP- Primary Care Physician</a:t>
            </a:r>
          </a:p>
          <a:p>
            <a:pPr eaLnBrk="1" hangingPunct="1">
              <a:defRPr/>
            </a:pPr>
            <a:r>
              <a:rPr lang="en-US" sz="1600" smtClean="0"/>
              <a:t>SFL-Screening for Life</a:t>
            </a:r>
            <a:endParaRPr lang="en-US" sz="1600" smtClean="0">
              <a:solidFill>
                <a:srgbClr val="000000"/>
              </a:solidFill>
            </a:endParaRPr>
          </a:p>
          <a:p>
            <a:pPr eaLnBrk="1" hangingPunct="1">
              <a:defRPr/>
            </a:pPr>
            <a:r>
              <a:rPr lang="en-US" sz="1600" smtClean="0">
                <a:solidFill>
                  <a:srgbClr val="000000"/>
                </a:solidFill>
              </a:rPr>
              <a:t>RX- Prescription/Referral</a:t>
            </a:r>
          </a:p>
        </p:txBody>
      </p:sp>
      <p:sp>
        <p:nvSpPr>
          <p:cNvPr id="6" name="TextBox 1"/>
          <p:cNvSpPr txBox="1"/>
          <p:nvPr/>
        </p:nvSpPr>
        <p:spPr>
          <a:xfrm>
            <a:off x="3432175" y="990600"/>
            <a:ext cx="2838450" cy="1147763"/>
          </a:xfrm>
          <a:prstGeom prst="rect">
            <a:avLst/>
          </a:prstGeom>
          <a:solidFill>
            <a:sysClr val="window" lastClr="FFFFFF"/>
          </a:solidFill>
          <a:ln w="9525" cmpd="sng">
            <a:solidFill>
              <a:sysClr val="windowText" lastClr="000000"/>
            </a:solid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Referral to SFL for Lung Cancer Screening by: </a:t>
            </a:r>
            <a:r>
              <a:rPr lang="en-US" sz="1600" kern="0" dirty="0">
                <a:solidFill>
                  <a:srgbClr val="FF6600"/>
                </a:solidFill>
                <a:latin typeface="Calibri"/>
              </a:rPr>
              <a:t> PCP</a:t>
            </a:r>
            <a:r>
              <a:rPr lang="en-US" sz="1600" kern="0" dirty="0">
                <a:solidFill>
                  <a:sysClr val="windowText" lastClr="000000"/>
                </a:solidFill>
                <a:latin typeface="Calibri"/>
              </a:rPr>
              <a:t>, self-referral, Pulmonologist, Nurse Navigator, Radiologist</a:t>
            </a:r>
          </a:p>
        </p:txBody>
      </p:sp>
      <p:sp>
        <p:nvSpPr>
          <p:cNvPr id="7" name="Down Arrow 6"/>
          <p:cNvSpPr/>
          <p:nvPr/>
        </p:nvSpPr>
        <p:spPr>
          <a:xfrm flipH="1">
            <a:off x="4738688" y="2263775"/>
            <a:ext cx="227012"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8" name="Down Arrow 7"/>
          <p:cNvSpPr/>
          <p:nvPr/>
        </p:nvSpPr>
        <p:spPr>
          <a:xfrm flipH="1">
            <a:off x="4762500" y="3184525"/>
            <a:ext cx="227013"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9" name="TextBox 2"/>
          <p:cNvSpPr txBox="1"/>
          <p:nvPr/>
        </p:nvSpPr>
        <p:spPr>
          <a:xfrm>
            <a:off x="3937000" y="2463800"/>
            <a:ext cx="1795463" cy="660400"/>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600" dirty="0"/>
              <a:t>SFL Lung </a:t>
            </a:r>
            <a:r>
              <a:rPr lang="en-US" sz="1600" dirty="0" smtClean="0"/>
              <a:t>Cancer  Screening </a:t>
            </a:r>
            <a:r>
              <a:rPr lang="en-US" sz="1600" dirty="0"/>
              <a:t>Eligible</a:t>
            </a:r>
          </a:p>
        </p:txBody>
      </p:sp>
      <p:sp>
        <p:nvSpPr>
          <p:cNvPr id="10" name="TextBox 59"/>
          <p:cNvSpPr txBox="1"/>
          <p:nvPr/>
        </p:nvSpPr>
        <p:spPr>
          <a:xfrm>
            <a:off x="4175125" y="3522663"/>
            <a:ext cx="1403350" cy="641350"/>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ysClr val="windowText" lastClr="000000"/>
                </a:solidFill>
                <a:latin typeface="Calibri"/>
              </a:rPr>
              <a:t>SFL HPC refers patient to </a:t>
            </a:r>
            <a:r>
              <a:rPr lang="en-US" sz="1600" kern="0" dirty="0">
                <a:solidFill>
                  <a:srgbClr val="FF6600"/>
                </a:solidFill>
                <a:latin typeface="Calibri"/>
              </a:rPr>
              <a:t>NN</a:t>
            </a:r>
          </a:p>
        </p:txBody>
      </p:sp>
      <p:sp>
        <p:nvSpPr>
          <p:cNvPr id="11" name="Down Arrow 10"/>
          <p:cNvSpPr/>
          <p:nvPr/>
        </p:nvSpPr>
        <p:spPr>
          <a:xfrm flipH="1">
            <a:off x="4738688" y="4230688"/>
            <a:ext cx="247650" cy="252412"/>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2" name="TextBox 61"/>
          <p:cNvSpPr txBox="1"/>
          <p:nvPr/>
        </p:nvSpPr>
        <p:spPr>
          <a:xfrm>
            <a:off x="3937000" y="4532313"/>
            <a:ext cx="1974850" cy="796925"/>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calls the patient within 3 business days</a:t>
            </a:r>
          </a:p>
        </p:txBody>
      </p:sp>
      <p:sp>
        <p:nvSpPr>
          <p:cNvPr id="13" name="Down Arrow 12"/>
          <p:cNvSpPr/>
          <p:nvPr/>
        </p:nvSpPr>
        <p:spPr>
          <a:xfrm flipH="1">
            <a:off x="4784725" y="5372100"/>
            <a:ext cx="24765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4" name="TextBox 62"/>
          <p:cNvSpPr txBox="1"/>
          <p:nvPr/>
        </p:nvSpPr>
        <p:spPr>
          <a:xfrm>
            <a:off x="3727450" y="5638800"/>
            <a:ext cx="2495550" cy="1077913"/>
          </a:xfrm>
          <a:prstGeom prst="rect">
            <a:avLst/>
          </a:prstGeom>
          <a:solidFill>
            <a:sysClr val="window" lastClr="FFFFFF"/>
          </a:solidFill>
          <a:ln w="25400" cap="flat" cmpd="sng" algn="ctr">
            <a:solidFill>
              <a:srgbClr val="4F81BD"/>
            </a:solidFill>
            <a:prstDash val="solid"/>
          </a:ln>
          <a:effectLst/>
        </p:spPr>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a:t>
            </a:r>
            <a:r>
              <a:rPr lang="en-US" sz="1600" kern="0" dirty="0">
                <a:solidFill>
                  <a:sysClr val="windowText" lastClr="000000"/>
                </a:solidFill>
                <a:latin typeface="Calibri"/>
              </a:rPr>
              <a:t> makes  two contacts by phone if unsuccessful NN  sends patient a letter asking them to call.</a:t>
            </a:r>
          </a:p>
        </p:txBody>
      </p:sp>
      <p:sp>
        <p:nvSpPr>
          <p:cNvPr id="15" name="TextBox 13"/>
          <p:cNvSpPr txBox="1"/>
          <p:nvPr/>
        </p:nvSpPr>
        <p:spPr>
          <a:xfrm>
            <a:off x="9410700" y="1104900"/>
            <a:ext cx="1804988" cy="838200"/>
          </a:xfrm>
          <a:prstGeom prst="rect">
            <a:avLst/>
          </a:prstGeom>
          <a:noFill/>
          <a:ln>
            <a:noFill/>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400" fontAlgn="auto">
              <a:spcBef>
                <a:spcPts val="0"/>
              </a:spcBef>
              <a:spcAft>
                <a:spcPts val="0"/>
              </a:spcAft>
              <a:defRPr/>
            </a:pPr>
            <a:endParaRPr lang="en-US" sz="1600" kern="0" dirty="0">
              <a:solidFill>
                <a:sysClr val="windowText" lastClr="000000"/>
              </a:solidFill>
              <a:latin typeface="Calibri"/>
            </a:endParaRPr>
          </a:p>
        </p:txBody>
      </p:sp>
      <p:sp>
        <p:nvSpPr>
          <p:cNvPr id="16" name="TextBox 13"/>
          <p:cNvSpPr txBox="1"/>
          <p:nvPr/>
        </p:nvSpPr>
        <p:spPr>
          <a:xfrm>
            <a:off x="9563100" y="1257300"/>
            <a:ext cx="1804988" cy="838200"/>
          </a:xfrm>
          <a:prstGeom prst="rect">
            <a:avLst/>
          </a:prstGeom>
          <a:noFill/>
          <a:ln>
            <a:noFill/>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400" fontAlgn="auto">
              <a:spcBef>
                <a:spcPts val="0"/>
              </a:spcBef>
              <a:spcAft>
                <a:spcPts val="0"/>
              </a:spcAft>
              <a:defRPr/>
            </a:pPr>
            <a:endParaRPr lang="en-US" sz="1600" kern="0" dirty="0">
              <a:solidFill>
                <a:sysClr val="windowText" lastClr="000000"/>
              </a:solidFill>
              <a:latin typeface="Calibri"/>
            </a:endParaRPr>
          </a:p>
        </p:txBody>
      </p:sp>
      <p:pic>
        <p:nvPicPr>
          <p:cNvPr id="17" name="Picture 7" descr="DCChome_02"/>
          <p:cNvPicPr>
            <a:picLocks noChangeAspect="1" noChangeArrowheads="1"/>
          </p:cNvPicPr>
          <p:nvPr/>
        </p:nvPicPr>
        <p:blipFill>
          <a:blip r:embed="rId3" cstate="print"/>
          <a:srcRect l="66858" r="4024"/>
          <a:stretch>
            <a:fillRect/>
          </a:stretch>
        </p:blipFill>
        <p:spPr bwMode="auto">
          <a:xfrm>
            <a:off x="7557777" y="166082"/>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2225"/>
            <a:ext cx="7620000" cy="1143000"/>
          </a:xfrm>
        </p:spPr>
        <p:txBody>
          <a:bodyPr/>
          <a:lstStyle/>
          <a:p>
            <a:pPr algn="ctr" eaLnBrk="1" hangingPunct="1">
              <a:defRPr/>
            </a:pPr>
            <a:r>
              <a:rPr lang="en-US" dirty="0" smtClean="0">
                <a:solidFill>
                  <a:srgbClr val="FF6600"/>
                </a:solidFill>
                <a:ea typeface="ＭＳ Ｐゴシック" charset="0"/>
              </a:rPr>
              <a:t>Patient Pathway</a:t>
            </a:r>
            <a:endParaRPr lang="en-US" dirty="0">
              <a:solidFill>
                <a:srgbClr val="FF6600"/>
              </a:solidFill>
              <a:ea typeface="ＭＳ Ｐゴシック" charset="0"/>
            </a:endParaRPr>
          </a:p>
        </p:txBody>
      </p:sp>
      <p:sp>
        <p:nvSpPr>
          <p:cNvPr id="4" name="Flowchart: Decision 3"/>
          <p:cNvSpPr/>
          <p:nvPr/>
        </p:nvSpPr>
        <p:spPr>
          <a:xfrm>
            <a:off x="2671763" y="909638"/>
            <a:ext cx="2743200" cy="1752600"/>
          </a:xfrm>
          <a:prstGeom prst="flowChartDecision">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5" name="TextBox 65"/>
          <p:cNvSpPr txBox="1"/>
          <p:nvPr/>
        </p:nvSpPr>
        <p:spPr>
          <a:xfrm>
            <a:off x="3113088" y="1524000"/>
            <a:ext cx="1851025" cy="946150"/>
          </a:xfrm>
          <a:prstGeom prst="rect">
            <a:avLst/>
          </a:prstGeom>
          <a:noFill/>
          <a:ln>
            <a:noFill/>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Did patient respond and connect with the</a:t>
            </a:r>
            <a:r>
              <a:rPr lang="en-US" sz="1600" kern="0" dirty="0">
                <a:solidFill>
                  <a:srgbClr val="FF6600"/>
                </a:solidFill>
                <a:latin typeface="Calibri"/>
              </a:rPr>
              <a:t> NN</a:t>
            </a:r>
            <a:r>
              <a:rPr lang="en-US" sz="1600" kern="0" dirty="0">
                <a:solidFill>
                  <a:sysClr val="windowText" lastClr="000000"/>
                </a:solidFill>
                <a:latin typeface="Calibri"/>
              </a:rPr>
              <a:t>?</a:t>
            </a:r>
          </a:p>
        </p:txBody>
      </p:sp>
      <p:sp>
        <p:nvSpPr>
          <p:cNvPr id="6" name="Down Arrow 5"/>
          <p:cNvSpPr/>
          <p:nvPr/>
        </p:nvSpPr>
        <p:spPr>
          <a:xfrm rot="1994380" flipH="1">
            <a:off x="3309938" y="2465388"/>
            <a:ext cx="212725" cy="3937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7" name="Down Arrow 6"/>
          <p:cNvSpPr/>
          <p:nvPr/>
        </p:nvSpPr>
        <p:spPr>
          <a:xfrm rot="19751937" flipH="1">
            <a:off x="4522788" y="2459038"/>
            <a:ext cx="185737" cy="3810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8" name="TextBox 117"/>
          <p:cNvSpPr txBox="1"/>
          <p:nvPr/>
        </p:nvSpPr>
        <p:spPr>
          <a:xfrm>
            <a:off x="2859088" y="2871788"/>
            <a:ext cx="509587" cy="295275"/>
          </a:xfrm>
          <a:prstGeom prst="rect">
            <a:avLst/>
          </a:prstGeom>
          <a:solidFill>
            <a:sysClr val="window" lastClr="FFFFFF"/>
          </a:solidFill>
          <a:ln w="9525" cmpd="sng">
            <a:solidFill>
              <a:sysClr val="windowText" lastClr="000000"/>
            </a:solid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No	</a:t>
            </a:r>
          </a:p>
        </p:txBody>
      </p:sp>
      <p:sp>
        <p:nvSpPr>
          <p:cNvPr id="9" name="TextBox 118"/>
          <p:cNvSpPr txBox="1"/>
          <p:nvPr/>
        </p:nvSpPr>
        <p:spPr>
          <a:xfrm>
            <a:off x="4551363" y="2881313"/>
            <a:ext cx="482600" cy="295275"/>
          </a:xfrm>
          <a:prstGeom prst="rect">
            <a:avLst/>
          </a:prstGeom>
          <a:solidFill>
            <a:sysClr val="window" lastClr="FFFFFF"/>
          </a:solidFill>
          <a:ln w="9525" cmpd="sng">
            <a:solidFill>
              <a:sysClr val="windowText" lastClr="000000"/>
            </a:solid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Yes</a:t>
            </a:r>
            <a:r>
              <a:rPr lang="en-US" kern="0" dirty="0">
                <a:solidFill>
                  <a:sysClr val="windowText" lastClr="000000"/>
                </a:solidFill>
                <a:latin typeface="Calibri"/>
              </a:rPr>
              <a:t>	</a:t>
            </a:r>
          </a:p>
        </p:txBody>
      </p:sp>
      <p:sp>
        <p:nvSpPr>
          <p:cNvPr id="10" name="Down Arrow 9"/>
          <p:cNvSpPr/>
          <p:nvPr/>
        </p:nvSpPr>
        <p:spPr>
          <a:xfrm flipH="1">
            <a:off x="2941638" y="3316288"/>
            <a:ext cx="247650" cy="274637"/>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1" name="Down Arrow 10"/>
          <p:cNvSpPr/>
          <p:nvPr/>
        </p:nvSpPr>
        <p:spPr>
          <a:xfrm flipH="1">
            <a:off x="4689475" y="3314700"/>
            <a:ext cx="247650" cy="274638"/>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2" name="Flowchart: Process 11"/>
          <p:cNvSpPr/>
          <p:nvPr/>
        </p:nvSpPr>
        <p:spPr>
          <a:xfrm>
            <a:off x="1435100" y="5857875"/>
            <a:ext cx="2063750" cy="931863"/>
          </a:xfrm>
          <a:prstGeom prst="flowChartProcess">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4" name="TextBox 11"/>
          <p:cNvSpPr txBox="1"/>
          <p:nvPr/>
        </p:nvSpPr>
        <p:spPr>
          <a:xfrm>
            <a:off x="1498600" y="5986463"/>
            <a:ext cx="1881188" cy="536575"/>
          </a:xfrm>
          <a:prstGeom prst="rect">
            <a:avLst/>
          </a:prstGeom>
          <a:noFill/>
          <a:ln>
            <a:noFill/>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assists with getting RX for CT </a:t>
            </a:r>
            <a:r>
              <a:rPr lang="en-US" sz="1600" kern="0" dirty="0" smtClean="0">
                <a:solidFill>
                  <a:sysClr val="windowText" lastClr="000000"/>
                </a:solidFill>
                <a:latin typeface="Calibri"/>
              </a:rPr>
              <a:t>scan</a:t>
            </a:r>
            <a:endParaRPr lang="en-US" sz="1600" kern="0" dirty="0">
              <a:solidFill>
                <a:sysClr val="windowText" lastClr="000000"/>
              </a:solidFill>
              <a:latin typeface="Calibri"/>
            </a:endParaRPr>
          </a:p>
        </p:txBody>
      </p:sp>
      <p:sp>
        <p:nvSpPr>
          <p:cNvPr id="15" name="Flowchart: Process 14"/>
          <p:cNvSpPr/>
          <p:nvPr/>
        </p:nvSpPr>
        <p:spPr>
          <a:xfrm>
            <a:off x="4237038" y="3589338"/>
            <a:ext cx="1881187" cy="838200"/>
          </a:xfrm>
          <a:prstGeom prst="flowChartProcess">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6" name="Down Arrow 15"/>
          <p:cNvSpPr/>
          <p:nvPr/>
        </p:nvSpPr>
        <p:spPr>
          <a:xfrm rot="16200000" flipH="1">
            <a:off x="4401344" y="6142832"/>
            <a:ext cx="274637" cy="60325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7" name="Down Arrow 16"/>
          <p:cNvSpPr/>
          <p:nvPr/>
        </p:nvSpPr>
        <p:spPr>
          <a:xfrm flipH="1">
            <a:off x="5310188" y="4443413"/>
            <a:ext cx="182562" cy="276225"/>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1" name="Flowchart: Decision 20"/>
          <p:cNvSpPr/>
          <p:nvPr/>
        </p:nvSpPr>
        <p:spPr>
          <a:xfrm>
            <a:off x="4449763" y="4746625"/>
            <a:ext cx="1903412" cy="852488"/>
          </a:xfrm>
          <a:prstGeom prst="flowChartDecision">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2" name="Rectangle 21"/>
          <p:cNvSpPr/>
          <p:nvPr/>
        </p:nvSpPr>
        <p:spPr>
          <a:xfrm>
            <a:off x="4792663" y="4879975"/>
            <a:ext cx="1460500" cy="585788"/>
          </a:xfrm>
          <a:prstGeom prst="rect">
            <a:avLst/>
          </a:prstGeom>
        </p:spPr>
        <p:txBody>
          <a:bodyPr>
            <a:spAutoFit/>
          </a:bodyPr>
          <a:lstStyle/>
          <a:p>
            <a:pPr>
              <a:defRPr/>
            </a:pPr>
            <a:r>
              <a:rPr lang="en-US" sz="1600" kern="0" dirty="0">
                <a:solidFill>
                  <a:prstClr val="black"/>
                </a:solidFill>
                <a:latin typeface="Franklin Gothic Book" charset="0"/>
                <a:ea typeface="ＭＳ Ｐゴシック" charset="0"/>
                <a:cs typeface="ＭＳ Ｐゴシック" charset="0"/>
              </a:rPr>
              <a:t>Does patient </a:t>
            </a:r>
          </a:p>
          <a:p>
            <a:pPr>
              <a:defRPr/>
            </a:pPr>
            <a:r>
              <a:rPr lang="en-US" sz="1600" kern="0" dirty="0">
                <a:solidFill>
                  <a:prstClr val="black"/>
                </a:solidFill>
                <a:latin typeface="Franklin Gothic Book" charset="0"/>
                <a:ea typeface="ＭＳ Ｐゴシック" charset="0"/>
                <a:cs typeface="ＭＳ Ｐゴシック" charset="0"/>
              </a:rPr>
              <a:t>obtain RX?</a:t>
            </a:r>
          </a:p>
        </p:txBody>
      </p:sp>
      <p:sp>
        <p:nvSpPr>
          <p:cNvPr id="23" name="Down Arrow 22"/>
          <p:cNvSpPr/>
          <p:nvPr/>
        </p:nvSpPr>
        <p:spPr>
          <a:xfrm rot="2195318" flipH="1">
            <a:off x="4618038" y="5461000"/>
            <a:ext cx="254000" cy="3048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4" name="TextBox 74"/>
          <p:cNvSpPr txBox="1"/>
          <p:nvPr/>
        </p:nvSpPr>
        <p:spPr>
          <a:xfrm>
            <a:off x="4073525" y="5749925"/>
            <a:ext cx="542925" cy="296863"/>
          </a:xfrm>
          <a:prstGeom prst="rect">
            <a:avLst/>
          </a:prstGeom>
          <a:solidFill>
            <a:sysClr val="window" lastClr="FFFFFF"/>
          </a:solidFill>
          <a:ln w="9525" cmpd="sng">
            <a:solidFill>
              <a:sysClr val="windowText" lastClr="000000"/>
            </a:solid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No</a:t>
            </a:r>
            <a:r>
              <a:rPr lang="en-US" kern="0" dirty="0">
                <a:solidFill>
                  <a:sysClr val="windowText" lastClr="000000"/>
                </a:solidFill>
                <a:latin typeface="Calibri"/>
              </a:rPr>
              <a:t>	</a:t>
            </a:r>
          </a:p>
        </p:txBody>
      </p:sp>
      <p:sp>
        <p:nvSpPr>
          <p:cNvPr id="25" name="Down Arrow 24"/>
          <p:cNvSpPr/>
          <p:nvPr/>
        </p:nvSpPr>
        <p:spPr>
          <a:xfrm rot="2195318" flipH="1">
            <a:off x="3603625" y="5903913"/>
            <a:ext cx="254000" cy="3048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6" name="TextBox 19"/>
          <p:cNvSpPr txBox="1"/>
          <p:nvPr/>
        </p:nvSpPr>
        <p:spPr>
          <a:xfrm>
            <a:off x="2552700" y="3654425"/>
            <a:ext cx="879475" cy="585788"/>
          </a:xfrm>
          <a:prstGeom prst="rect">
            <a:avLst/>
          </a:prstGeom>
          <a:noFill/>
          <a:ln>
            <a:noFill/>
          </a:ln>
          <a:effectLst/>
        </p:spPr>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No CT scan</a:t>
            </a:r>
          </a:p>
        </p:txBody>
      </p:sp>
      <p:sp>
        <p:nvSpPr>
          <p:cNvPr id="27" name="Flowchart: Connector 26"/>
          <p:cNvSpPr/>
          <p:nvPr/>
        </p:nvSpPr>
        <p:spPr>
          <a:xfrm>
            <a:off x="2503488" y="3709988"/>
            <a:ext cx="876300" cy="490537"/>
          </a:xfrm>
          <a:prstGeom prst="flowChartConnector">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sz="1600" kern="0" dirty="0">
              <a:solidFill>
                <a:sysClr val="window" lastClr="FFFFFF"/>
              </a:solidFill>
              <a:latin typeface="Calibri"/>
            </a:endParaRPr>
          </a:p>
        </p:txBody>
      </p:sp>
      <p:sp>
        <p:nvSpPr>
          <p:cNvPr id="28" name="Down Arrow 27"/>
          <p:cNvSpPr/>
          <p:nvPr/>
        </p:nvSpPr>
        <p:spPr>
          <a:xfrm flipH="1">
            <a:off x="5734050" y="5465763"/>
            <a:ext cx="280988" cy="180975"/>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9" name="TextBox 73"/>
          <p:cNvSpPr txBox="1"/>
          <p:nvPr/>
        </p:nvSpPr>
        <p:spPr>
          <a:xfrm>
            <a:off x="5588000" y="5662613"/>
            <a:ext cx="665163" cy="296862"/>
          </a:xfrm>
          <a:prstGeom prst="rect">
            <a:avLst/>
          </a:prstGeom>
          <a:solidFill>
            <a:sysClr val="window" lastClr="FFFFFF"/>
          </a:solidFill>
          <a:ln w="9525" cmpd="sng">
            <a:solidFill>
              <a:sysClr val="windowText" lastClr="000000"/>
            </a:solid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Yes	</a:t>
            </a:r>
          </a:p>
        </p:txBody>
      </p:sp>
      <p:sp>
        <p:nvSpPr>
          <p:cNvPr id="30" name="Down Arrow 29"/>
          <p:cNvSpPr/>
          <p:nvPr/>
        </p:nvSpPr>
        <p:spPr>
          <a:xfrm flipH="1">
            <a:off x="5848350" y="6005513"/>
            <a:ext cx="215900" cy="201612"/>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31" name="Flowchart: Process 30"/>
          <p:cNvSpPr/>
          <p:nvPr/>
        </p:nvSpPr>
        <p:spPr>
          <a:xfrm>
            <a:off x="5715000" y="6248400"/>
            <a:ext cx="2074863" cy="576263"/>
          </a:xfrm>
          <a:prstGeom prst="flowChartProcess">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32" name="TextBox 77"/>
          <p:cNvSpPr txBox="1"/>
          <p:nvPr/>
        </p:nvSpPr>
        <p:spPr>
          <a:xfrm>
            <a:off x="5743575" y="6254750"/>
            <a:ext cx="2278063" cy="630238"/>
          </a:xfrm>
          <a:prstGeom prst="rect">
            <a:avLst/>
          </a:prstGeom>
          <a:noFill/>
          <a:ln>
            <a:noFill/>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assists  with scheduling the CT scan. </a:t>
            </a:r>
          </a:p>
        </p:txBody>
      </p:sp>
      <p:sp>
        <p:nvSpPr>
          <p:cNvPr id="33819" name="TextBox 18"/>
          <p:cNvSpPr txBox="1">
            <a:spLocks noChangeArrowheads="1"/>
          </p:cNvSpPr>
          <p:nvPr/>
        </p:nvSpPr>
        <p:spPr bwMode="auto">
          <a:xfrm>
            <a:off x="4259263" y="3636963"/>
            <a:ext cx="1858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600"/>
              <a:t>Background information &amp; Shared Decision</a:t>
            </a:r>
          </a:p>
        </p:txBody>
      </p:sp>
      <p:pic>
        <p:nvPicPr>
          <p:cNvPr id="34" name="Picture 7" descr="DCChome_02"/>
          <p:cNvPicPr>
            <a:picLocks noChangeAspect="1" noChangeArrowheads="1"/>
          </p:cNvPicPr>
          <p:nvPr/>
        </p:nvPicPr>
        <p:blipFill>
          <a:blip r:embed="rId2" cstate="print"/>
          <a:srcRect l="66858" r="4024"/>
          <a:stretch>
            <a:fillRect/>
          </a:stretch>
        </p:blipFill>
        <p:spPr bwMode="auto">
          <a:xfrm>
            <a:off x="7608594" y="117293"/>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a:solidFill>
                  <a:srgbClr val="FF6600"/>
                </a:solidFill>
                <a:ea typeface="ＭＳ Ｐゴシック" charset="0"/>
              </a:rPr>
              <a:t>Patient Pathway</a:t>
            </a:r>
          </a:p>
        </p:txBody>
      </p:sp>
      <p:sp>
        <p:nvSpPr>
          <p:cNvPr id="7" name="Rectangle 6"/>
          <p:cNvSpPr/>
          <p:nvPr/>
        </p:nvSpPr>
        <p:spPr>
          <a:xfrm>
            <a:off x="2118598" y="1224353"/>
            <a:ext cx="4892675" cy="584200"/>
          </a:xfrm>
          <a:prstGeom prst="rect">
            <a:avLst/>
          </a:prstGeom>
          <a:effectLst>
            <a:glow rad="101600">
              <a:schemeClr val="tx1">
                <a:alpha val="75000"/>
              </a:schemeClr>
            </a:glow>
          </a:effectLst>
        </p:spPr>
        <p:txBody>
          <a:bodyPr>
            <a:spAutoFit/>
          </a:bodyPr>
          <a:lstStyle/>
          <a:p>
            <a:pPr>
              <a:defRPr/>
            </a:pPr>
            <a:r>
              <a:rPr lang="en-US" sz="1600" kern="0" dirty="0">
                <a:solidFill>
                  <a:prstClr val="black"/>
                </a:solidFill>
                <a:latin typeface="Franklin Gothic Book" charset="0"/>
                <a:ea typeface="ＭＳ Ｐゴシック" charset="0"/>
                <a:cs typeface="ＭＳ Ｐゴシック" charset="0"/>
              </a:rPr>
              <a:t>CT imaging facility sends results to the </a:t>
            </a:r>
            <a:r>
              <a:rPr lang="en-US" sz="1600" kern="0" dirty="0">
                <a:solidFill>
                  <a:srgbClr val="FF6600"/>
                </a:solidFill>
                <a:latin typeface="Franklin Gothic Book" charset="0"/>
                <a:ea typeface="ＭＳ Ｐゴシック" charset="0"/>
                <a:cs typeface="ＭＳ Ｐゴシック" charset="0"/>
              </a:rPr>
              <a:t>NN, PCP </a:t>
            </a:r>
            <a:r>
              <a:rPr lang="en-US" sz="1600" kern="0" dirty="0">
                <a:solidFill>
                  <a:prstClr val="black"/>
                </a:solidFill>
                <a:latin typeface="Franklin Gothic Book" charset="0"/>
                <a:ea typeface="ＭＳ Ｐゴシック" charset="0"/>
                <a:cs typeface="ＭＳ Ｐゴシック" charset="0"/>
              </a:rPr>
              <a:t>and referring physician, the images are sent to the</a:t>
            </a:r>
            <a:r>
              <a:rPr lang="en-US" sz="1600" kern="0" dirty="0">
                <a:solidFill>
                  <a:srgbClr val="FF6600"/>
                </a:solidFill>
                <a:latin typeface="Franklin Gothic Book" charset="0"/>
                <a:ea typeface="ＭＳ Ｐゴシック" charset="0"/>
                <a:cs typeface="ＭＳ Ｐゴシック" charset="0"/>
              </a:rPr>
              <a:t> NN</a:t>
            </a:r>
            <a:r>
              <a:rPr lang="en-US" sz="1600" kern="0" dirty="0">
                <a:solidFill>
                  <a:prstClr val="black"/>
                </a:solidFill>
                <a:latin typeface="Franklin Gothic Book" charset="0"/>
                <a:ea typeface="ＭＳ Ｐゴシック" charset="0"/>
                <a:cs typeface="ＭＳ Ｐゴシック" charset="0"/>
              </a:rPr>
              <a:t>. </a:t>
            </a:r>
          </a:p>
        </p:txBody>
      </p:sp>
      <p:sp>
        <p:nvSpPr>
          <p:cNvPr id="8" name="Down Arrow 7"/>
          <p:cNvSpPr/>
          <p:nvPr/>
        </p:nvSpPr>
        <p:spPr>
          <a:xfrm rot="2498490" flipH="1">
            <a:off x="1849438" y="2193925"/>
            <a:ext cx="238125" cy="3810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9" name="Down Arrow 8"/>
          <p:cNvSpPr/>
          <p:nvPr/>
        </p:nvSpPr>
        <p:spPr>
          <a:xfrm flipH="1">
            <a:off x="3994150" y="2241550"/>
            <a:ext cx="247650" cy="28575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0" name="Down Arrow 9"/>
          <p:cNvSpPr/>
          <p:nvPr/>
        </p:nvSpPr>
        <p:spPr>
          <a:xfrm rot="18449300" flipH="1">
            <a:off x="6424613" y="2201863"/>
            <a:ext cx="257175" cy="320675"/>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1" name="TextBox 23"/>
          <p:cNvSpPr txBox="1"/>
          <p:nvPr/>
        </p:nvSpPr>
        <p:spPr>
          <a:xfrm>
            <a:off x="735013" y="2614613"/>
            <a:ext cx="1447800" cy="944562"/>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b="1" kern="0" dirty="0">
                <a:solidFill>
                  <a:schemeClr val="accent4">
                    <a:lumMod val="75000"/>
                  </a:schemeClr>
                </a:solidFill>
                <a:latin typeface="Calibri"/>
              </a:rPr>
              <a:t>Normal </a:t>
            </a:r>
            <a:r>
              <a:rPr lang="en-US" sz="1600" kern="0" dirty="0">
                <a:solidFill>
                  <a:sysClr val="windowText" lastClr="000000"/>
                </a:solidFill>
                <a:latin typeface="Calibri"/>
              </a:rPr>
              <a:t>CT scan results for patient</a:t>
            </a:r>
          </a:p>
        </p:txBody>
      </p:sp>
      <p:sp>
        <p:nvSpPr>
          <p:cNvPr id="12" name="Down Arrow 11"/>
          <p:cNvSpPr/>
          <p:nvPr/>
        </p:nvSpPr>
        <p:spPr>
          <a:xfrm rot="21208588" flipH="1">
            <a:off x="1790700" y="3651250"/>
            <a:ext cx="247650" cy="34925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3" name="Down Arrow 12"/>
          <p:cNvSpPr/>
          <p:nvPr/>
        </p:nvSpPr>
        <p:spPr>
          <a:xfrm rot="1042842" flipH="1">
            <a:off x="958850" y="3651250"/>
            <a:ext cx="238125" cy="334963"/>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4" name="TextBox 25"/>
          <p:cNvSpPr txBox="1"/>
          <p:nvPr/>
        </p:nvSpPr>
        <p:spPr>
          <a:xfrm>
            <a:off x="0" y="3967163"/>
            <a:ext cx="1435100" cy="1619250"/>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ysClr val="windowText" lastClr="000000"/>
                </a:solidFill>
                <a:latin typeface="Calibri"/>
              </a:rPr>
              <a:t>CT imaging facility sends patient a letter stating the  scan was normal</a:t>
            </a:r>
          </a:p>
        </p:txBody>
      </p:sp>
      <p:sp>
        <p:nvSpPr>
          <p:cNvPr id="15" name="TextBox 93"/>
          <p:cNvSpPr txBox="1"/>
          <p:nvPr/>
        </p:nvSpPr>
        <p:spPr>
          <a:xfrm>
            <a:off x="1501775" y="4027488"/>
            <a:ext cx="1111250" cy="1497012"/>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chemeClr val="accent2"/>
                </a:solidFill>
                <a:latin typeface="Calibri"/>
              </a:rPr>
              <a:t>NN</a:t>
            </a:r>
            <a:r>
              <a:rPr lang="en-US" sz="1600" kern="0" dirty="0">
                <a:solidFill>
                  <a:sysClr val="windowText" lastClr="000000"/>
                </a:solidFill>
                <a:latin typeface="Calibri"/>
              </a:rPr>
              <a:t> sends letter to patient to follow up in a year</a:t>
            </a:r>
          </a:p>
        </p:txBody>
      </p:sp>
      <p:sp>
        <p:nvSpPr>
          <p:cNvPr id="16" name="TextBox 26"/>
          <p:cNvSpPr txBox="1"/>
          <p:nvPr/>
        </p:nvSpPr>
        <p:spPr>
          <a:xfrm>
            <a:off x="3251200" y="2527300"/>
            <a:ext cx="1733550" cy="995363"/>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ysClr val="windowText" lastClr="000000"/>
                </a:solidFill>
                <a:latin typeface="Calibri"/>
              </a:rPr>
              <a:t>CT scan results that are </a:t>
            </a:r>
            <a:r>
              <a:rPr lang="en-US" sz="1600" b="1" kern="0" dirty="0">
                <a:solidFill>
                  <a:srgbClr val="FF0000"/>
                </a:solidFill>
                <a:latin typeface="Calibri"/>
              </a:rPr>
              <a:t>abnorma</a:t>
            </a:r>
            <a:r>
              <a:rPr lang="en-US" sz="1600" kern="0" dirty="0">
                <a:solidFill>
                  <a:srgbClr val="FF0000"/>
                </a:solidFill>
                <a:latin typeface="Calibri"/>
              </a:rPr>
              <a:t>l</a:t>
            </a:r>
            <a:r>
              <a:rPr lang="en-US" sz="1600" kern="0" dirty="0">
                <a:solidFill>
                  <a:sysClr val="windowText" lastClr="000000"/>
                </a:solidFill>
                <a:latin typeface="Calibri"/>
              </a:rPr>
              <a:t> but not for lung cancer</a:t>
            </a:r>
          </a:p>
        </p:txBody>
      </p:sp>
      <p:sp>
        <p:nvSpPr>
          <p:cNvPr id="17" name="Down Arrow 16"/>
          <p:cNvSpPr/>
          <p:nvPr/>
        </p:nvSpPr>
        <p:spPr>
          <a:xfrm rot="1679825" flipH="1">
            <a:off x="3243263" y="3675063"/>
            <a:ext cx="222250" cy="263525"/>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8" name="Down Arrow 17"/>
          <p:cNvSpPr/>
          <p:nvPr/>
        </p:nvSpPr>
        <p:spPr>
          <a:xfrm flipH="1">
            <a:off x="4084638" y="3663950"/>
            <a:ext cx="171450" cy="350838"/>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19" name="Down Arrow 18"/>
          <p:cNvSpPr/>
          <p:nvPr/>
        </p:nvSpPr>
        <p:spPr>
          <a:xfrm rot="19386169" flipH="1">
            <a:off x="4711700" y="3675063"/>
            <a:ext cx="209550" cy="26035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0" name="TextBox 32"/>
          <p:cNvSpPr txBox="1"/>
          <p:nvPr/>
        </p:nvSpPr>
        <p:spPr>
          <a:xfrm>
            <a:off x="2676525" y="4048125"/>
            <a:ext cx="1035050" cy="1111250"/>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consults with </a:t>
            </a:r>
            <a:r>
              <a:rPr lang="en-US" sz="1600" kern="0" dirty="0">
                <a:solidFill>
                  <a:srgbClr val="0000FF"/>
                </a:solidFill>
                <a:latin typeface="Calibri"/>
              </a:rPr>
              <a:t>MDT</a:t>
            </a:r>
            <a:r>
              <a:rPr lang="en-US" sz="1600" kern="0" dirty="0">
                <a:solidFill>
                  <a:sysClr val="windowText" lastClr="000000"/>
                </a:solidFill>
                <a:latin typeface="Calibri"/>
              </a:rPr>
              <a:t> if needed. </a:t>
            </a:r>
          </a:p>
        </p:txBody>
      </p:sp>
      <p:sp>
        <p:nvSpPr>
          <p:cNvPr id="21" name="TextBox 94"/>
          <p:cNvSpPr txBox="1"/>
          <p:nvPr/>
        </p:nvSpPr>
        <p:spPr>
          <a:xfrm>
            <a:off x="3643313" y="4048125"/>
            <a:ext cx="1158875" cy="2232025"/>
          </a:xfrm>
          <a:prstGeom prst="rect">
            <a:avLst/>
          </a:prstGeom>
          <a:solidFill>
            <a:sysClr val="window" lastClr="FFFFFF"/>
          </a:solidFill>
          <a:ln w="25400" cap="flat" cmpd="sng" algn="ctr">
            <a:solidFill>
              <a:srgbClr val="4F81BD"/>
            </a:solidFill>
            <a:prstDash val="solid"/>
          </a:ln>
          <a:effectLst/>
        </p:spPr>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Completes CT scan </a:t>
            </a:r>
            <a:r>
              <a:rPr lang="en-US" sz="1600" kern="0" dirty="0" smtClean="0">
                <a:solidFill>
                  <a:sysClr val="windowText" lastClr="000000"/>
                </a:solidFill>
                <a:latin typeface="Calibri"/>
              </a:rPr>
              <a:t>form &amp; contacts </a:t>
            </a:r>
            <a:r>
              <a:rPr lang="en-US" sz="1600" kern="0" dirty="0" smtClean="0">
                <a:solidFill>
                  <a:schemeClr val="accent2"/>
                </a:solidFill>
                <a:latin typeface="Calibri"/>
              </a:rPr>
              <a:t>PCP</a:t>
            </a:r>
            <a:r>
              <a:rPr lang="en-US" sz="1600" kern="0" dirty="0" smtClean="0">
                <a:solidFill>
                  <a:schemeClr val="tx1"/>
                </a:solidFill>
                <a:latin typeface="Calibri"/>
              </a:rPr>
              <a:t> or referring </a:t>
            </a:r>
            <a:r>
              <a:rPr lang="en-US" sz="1600" kern="0" dirty="0" err="1" smtClean="0">
                <a:solidFill>
                  <a:schemeClr val="tx1"/>
                </a:solidFill>
                <a:latin typeface="Calibri"/>
              </a:rPr>
              <a:t>physcian</a:t>
            </a:r>
            <a:endParaRPr lang="en-US" sz="1600" kern="0" dirty="0">
              <a:solidFill>
                <a:schemeClr val="tx1"/>
              </a:solidFill>
              <a:latin typeface="Calibri"/>
            </a:endParaRPr>
          </a:p>
          <a:p>
            <a:pPr defTabSz="914400" fontAlgn="auto">
              <a:spcBef>
                <a:spcPts val="0"/>
              </a:spcBef>
              <a:spcAft>
                <a:spcPts val="0"/>
              </a:spcAft>
              <a:defRPr/>
            </a:pPr>
            <a:endParaRPr lang="en-US" kern="0" dirty="0">
              <a:solidFill>
                <a:sysClr val="windowText" lastClr="000000"/>
              </a:solidFill>
              <a:latin typeface="Calibri"/>
            </a:endParaRPr>
          </a:p>
        </p:txBody>
      </p:sp>
      <p:sp>
        <p:nvSpPr>
          <p:cNvPr id="22" name="TextBox 29"/>
          <p:cNvSpPr txBox="1"/>
          <p:nvPr/>
        </p:nvSpPr>
        <p:spPr>
          <a:xfrm>
            <a:off x="4802188" y="4046538"/>
            <a:ext cx="1093787" cy="2506662"/>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CT facility sends patient letter asking them to contact </a:t>
            </a:r>
            <a:r>
              <a:rPr lang="en-US" sz="1600" kern="0" dirty="0">
                <a:solidFill>
                  <a:srgbClr val="FF6600"/>
                </a:solidFill>
                <a:latin typeface="Calibri"/>
              </a:rPr>
              <a:t>PCP</a:t>
            </a:r>
            <a:r>
              <a:rPr lang="en-US" sz="1600" kern="0" dirty="0">
                <a:solidFill>
                  <a:sysClr val="windowText" lastClr="000000"/>
                </a:solidFill>
                <a:latin typeface="Calibri"/>
              </a:rPr>
              <a:t> or referring physician. </a:t>
            </a:r>
          </a:p>
        </p:txBody>
      </p:sp>
      <p:sp>
        <p:nvSpPr>
          <p:cNvPr id="23" name="TextBox 92"/>
          <p:cNvSpPr txBox="1"/>
          <p:nvPr/>
        </p:nvSpPr>
        <p:spPr>
          <a:xfrm>
            <a:off x="5943600" y="2562225"/>
            <a:ext cx="3048000" cy="523875"/>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ysClr val="windowText" lastClr="000000"/>
                </a:solidFill>
                <a:latin typeface="Calibri"/>
              </a:rPr>
              <a:t>CT scan results that are </a:t>
            </a:r>
            <a:r>
              <a:rPr lang="en-US" sz="1600" b="1" kern="0" dirty="0">
                <a:solidFill>
                  <a:srgbClr val="FF0000"/>
                </a:solidFill>
                <a:latin typeface="Calibri"/>
              </a:rPr>
              <a:t>abnormal</a:t>
            </a:r>
            <a:r>
              <a:rPr lang="en-US" sz="1600" kern="0" dirty="0">
                <a:solidFill>
                  <a:sysClr val="windowText" lastClr="000000"/>
                </a:solidFill>
                <a:latin typeface="Calibri"/>
              </a:rPr>
              <a:t> and possible lung cancer</a:t>
            </a:r>
          </a:p>
        </p:txBody>
      </p:sp>
      <p:sp>
        <p:nvSpPr>
          <p:cNvPr id="24" name="Down Arrow 23"/>
          <p:cNvSpPr/>
          <p:nvPr/>
        </p:nvSpPr>
        <p:spPr>
          <a:xfrm rot="156636" flipH="1">
            <a:off x="6224588" y="3224213"/>
            <a:ext cx="247650" cy="39370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5" name="Down Arrow 24"/>
          <p:cNvSpPr/>
          <p:nvPr/>
        </p:nvSpPr>
        <p:spPr>
          <a:xfrm flipH="1">
            <a:off x="7118350" y="3201988"/>
            <a:ext cx="203200" cy="403225"/>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6" name="Down Arrow 25"/>
          <p:cNvSpPr/>
          <p:nvPr/>
        </p:nvSpPr>
        <p:spPr>
          <a:xfrm rot="20164605" flipH="1">
            <a:off x="7912100" y="3232150"/>
            <a:ext cx="222250" cy="361950"/>
          </a:xfrm>
          <a:prstGeom prst="downArrow">
            <a:avLst/>
          </a:prstGeom>
          <a:solidFill>
            <a:srgbClr val="4F81BD"/>
          </a:solid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27" name="TextBox 97"/>
          <p:cNvSpPr txBox="1"/>
          <p:nvPr/>
        </p:nvSpPr>
        <p:spPr>
          <a:xfrm>
            <a:off x="5888038" y="3678238"/>
            <a:ext cx="871537" cy="890587"/>
          </a:xfrm>
          <a:prstGeom prst="rect">
            <a:avLst/>
          </a:prstGeom>
          <a:solidFill>
            <a:sysClr val="window" lastClr="FFFFFF"/>
          </a:solidFill>
          <a:ln w="25400" cap="flat" cmpd="sng" algn="ctr">
            <a:solidFill>
              <a:srgbClr val="4F81BD"/>
            </a:solidFill>
            <a:prstDash val="solid"/>
          </a:ln>
          <a:effectLst/>
        </p:spPr>
        <p:txBody>
          <a:bodyPr wrap="non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links </a:t>
            </a:r>
          </a:p>
          <a:p>
            <a:pPr defTabSz="914400" fontAlgn="auto">
              <a:spcBef>
                <a:spcPts val="0"/>
              </a:spcBef>
              <a:spcAft>
                <a:spcPts val="0"/>
              </a:spcAft>
              <a:defRPr/>
            </a:pPr>
            <a:r>
              <a:rPr lang="en-US" sz="1600" kern="0" dirty="0">
                <a:solidFill>
                  <a:srgbClr val="FF6600"/>
                </a:solidFill>
                <a:latin typeface="Calibri"/>
              </a:rPr>
              <a:t>PCP</a:t>
            </a:r>
            <a:r>
              <a:rPr lang="en-US" sz="1600" kern="0" dirty="0">
                <a:solidFill>
                  <a:sysClr val="windowText" lastClr="000000"/>
                </a:solidFill>
                <a:latin typeface="Calibri"/>
              </a:rPr>
              <a:t> with</a:t>
            </a:r>
          </a:p>
          <a:p>
            <a:pPr defTabSz="914400" fontAlgn="auto">
              <a:spcBef>
                <a:spcPts val="0"/>
              </a:spcBef>
              <a:spcAft>
                <a:spcPts val="0"/>
              </a:spcAft>
              <a:defRPr/>
            </a:pPr>
            <a:r>
              <a:rPr lang="en-US" sz="1600" kern="0" dirty="0">
                <a:solidFill>
                  <a:sysClr val="windowText" lastClr="000000"/>
                </a:solidFill>
                <a:latin typeface="Calibri"/>
              </a:rPr>
              <a:t>MDT</a:t>
            </a:r>
          </a:p>
        </p:txBody>
      </p:sp>
      <p:sp>
        <p:nvSpPr>
          <p:cNvPr id="28" name="TextBox 50"/>
          <p:cNvSpPr txBox="1"/>
          <p:nvPr/>
        </p:nvSpPr>
        <p:spPr>
          <a:xfrm>
            <a:off x="6783388" y="3646488"/>
            <a:ext cx="1133475" cy="3035300"/>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fontAlgn="auto">
              <a:spcBef>
                <a:spcPts val="0"/>
              </a:spcBef>
              <a:spcAft>
                <a:spcPts val="0"/>
              </a:spcAft>
              <a:defRPr/>
            </a:pPr>
            <a:r>
              <a:rPr lang="en-US" sz="1600" kern="0" dirty="0">
                <a:solidFill>
                  <a:srgbClr val="FF6600"/>
                </a:solidFill>
                <a:latin typeface="Calibri"/>
              </a:rPr>
              <a:t>NN </a:t>
            </a:r>
            <a:r>
              <a:rPr lang="en-US" sz="1600" kern="0" dirty="0">
                <a:solidFill>
                  <a:sysClr val="windowText" lastClr="000000"/>
                </a:solidFill>
                <a:latin typeface="Calibri"/>
              </a:rPr>
              <a:t>sends </a:t>
            </a:r>
            <a:r>
              <a:rPr lang="en-US" sz="1600" kern="0" dirty="0">
                <a:solidFill>
                  <a:srgbClr val="0000FF"/>
                </a:solidFill>
                <a:latin typeface="Calibri"/>
              </a:rPr>
              <a:t>MDT </a:t>
            </a:r>
            <a:r>
              <a:rPr lang="en-US" sz="1600" kern="0" dirty="0">
                <a:solidFill>
                  <a:sysClr val="windowText" lastClr="000000"/>
                </a:solidFill>
                <a:latin typeface="Calibri"/>
              </a:rPr>
              <a:t>results of lung CT scan. </a:t>
            </a:r>
            <a:r>
              <a:rPr lang="en-US" sz="1600" kern="0" dirty="0">
                <a:solidFill>
                  <a:srgbClr val="FF6600"/>
                </a:solidFill>
                <a:latin typeface="Calibri"/>
              </a:rPr>
              <a:t>NN </a:t>
            </a:r>
            <a:r>
              <a:rPr lang="en-US" sz="1600" kern="0" dirty="0">
                <a:solidFill>
                  <a:sysClr val="windowText" lastClr="000000"/>
                </a:solidFill>
                <a:latin typeface="Calibri"/>
              </a:rPr>
              <a:t>completes CT scan </a:t>
            </a:r>
            <a:r>
              <a:rPr lang="en-US" sz="1600" kern="0" dirty="0" smtClean="0">
                <a:solidFill>
                  <a:sysClr val="windowText" lastClr="000000"/>
                </a:solidFill>
                <a:latin typeface="Calibri"/>
              </a:rPr>
              <a:t>form, </a:t>
            </a:r>
            <a:r>
              <a:rPr lang="en-US" sz="1600" kern="0" dirty="0" smtClean="0">
                <a:solidFill>
                  <a:srgbClr val="FF6600"/>
                </a:solidFill>
                <a:latin typeface="Calibri"/>
              </a:rPr>
              <a:t>NN</a:t>
            </a:r>
            <a:r>
              <a:rPr lang="en-US" sz="1600" kern="0" dirty="0" smtClean="0">
                <a:solidFill>
                  <a:sysClr val="windowText" lastClr="000000"/>
                </a:solidFill>
                <a:latin typeface="Calibri"/>
              </a:rPr>
              <a:t> contacts </a:t>
            </a:r>
            <a:r>
              <a:rPr lang="en-US" sz="1600" kern="0" dirty="0" smtClean="0">
                <a:solidFill>
                  <a:srgbClr val="FF6600"/>
                </a:solidFill>
                <a:latin typeface="Calibri"/>
              </a:rPr>
              <a:t>PCP </a:t>
            </a:r>
            <a:r>
              <a:rPr lang="en-US" sz="1600" kern="0" dirty="0" smtClean="0">
                <a:solidFill>
                  <a:srgbClr val="000000"/>
                </a:solidFill>
                <a:latin typeface="Calibri"/>
              </a:rPr>
              <a:t>or referring physician</a:t>
            </a:r>
            <a:endParaRPr lang="en-US" sz="1600" kern="0" dirty="0">
              <a:solidFill>
                <a:srgbClr val="000000"/>
              </a:solidFill>
              <a:latin typeface="Calibri"/>
            </a:endParaRPr>
          </a:p>
        </p:txBody>
      </p:sp>
      <p:sp>
        <p:nvSpPr>
          <p:cNvPr id="29" name="TextBox 96"/>
          <p:cNvSpPr txBox="1"/>
          <p:nvPr/>
        </p:nvSpPr>
        <p:spPr>
          <a:xfrm>
            <a:off x="7962900" y="3638550"/>
            <a:ext cx="1079500" cy="2593975"/>
          </a:xfrm>
          <a:prstGeom prst="rect">
            <a:avLst/>
          </a:prstGeom>
          <a:solidFill>
            <a:sysClr val="window" lastClr="FFFFFF"/>
          </a:solidFill>
          <a:ln w="25400" cap="flat" cmpd="sng" algn="ctr">
            <a:solidFill>
              <a:srgbClr val="4F81BD"/>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auto">
              <a:spcBef>
                <a:spcPts val="0"/>
              </a:spcBef>
              <a:spcAft>
                <a:spcPts val="0"/>
              </a:spcAft>
              <a:defRPr/>
            </a:pPr>
            <a:r>
              <a:rPr lang="en-US" sz="1600" kern="0" dirty="0">
                <a:solidFill>
                  <a:sysClr val="windowText" lastClr="000000"/>
                </a:solidFill>
                <a:latin typeface="Calibri"/>
              </a:rPr>
              <a:t>CT facility sends patient letter asking them to contact </a:t>
            </a:r>
            <a:r>
              <a:rPr lang="en-US" sz="1600" kern="0" dirty="0">
                <a:solidFill>
                  <a:srgbClr val="FF6600"/>
                </a:solidFill>
                <a:latin typeface="Calibri"/>
              </a:rPr>
              <a:t>PCP </a:t>
            </a:r>
            <a:r>
              <a:rPr lang="en-US" sz="1600" kern="0" dirty="0">
                <a:solidFill>
                  <a:sysClr val="windowText" lastClr="000000"/>
                </a:solidFill>
                <a:latin typeface="Calibri"/>
              </a:rPr>
              <a:t>or referring physician. </a:t>
            </a:r>
          </a:p>
        </p:txBody>
      </p:sp>
      <p:sp>
        <p:nvSpPr>
          <p:cNvPr id="30" name="Flowchart: Process 11"/>
          <p:cNvSpPr/>
          <p:nvPr/>
        </p:nvSpPr>
        <p:spPr>
          <a:xfrm>
            <a:off x="1954213" y="1079500"/>
            <a:ext cx="5022850" cy="1028700"/>
          </a:xfrm>
          <a:prstGeom prst="flowChartProcess">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pic>
        <p:nvPicPr>
          <p:cNvPr id="32" name="Picture 7" descr="DCChome_02"/>
          <p:cNvPicPr>
            <a:picLocks noChangeAspect="1" noChangeArrowheads="1"/>
          </p:cNvPicPr>
          <p:nvPr/>
        </p:nvPicPr>
        <p:blipFill>
          <a:blip r:embed="rId2" cstate="print"/>
          <a:srcRect l="66858" r="4024"/>
          <a:stretch>
            <a:fillRect/>
          </a:stretch>
        </p:blipFill>
        <p:spPr bwMode="auto">
          <a:xfrm>
            <a:off x="7665286" y="142411"/>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a typeface="ＭＳ Ｐゴシック" charset="0"/>
              </a:rPr>
              <a:t>Imaging Facility</a:t>
            </a:r>
            <a:endParaRPr lang="en-US" dirty="0">
              <a:solidFill>
                <a:srgbClr val="FF6600"/>
              </a:solidFill>
              <a:ea typeface="ＭＳ Ｐゴシック" charset="0"/>
            </a:endParaRPr>
          </a:p>
        </p:txBody>
      </p:sp>
      <p:sp>
        <p:nvSpPr>
          <p:cNvPr id="35842" name="Content Placeholder 3"/>
          <p:cNvSpPr>
            <a:spLocks noGrp="1"/>
          </p:cNvSpPr>
          <p:nvPr>
            <p:ph idx="1"/>
          </p:nvPr>
        </p:nvSpPr>
        <p:spPr/>
        <p:txBody>
          <a:bodyPr/>
          <a:lstStyle/>
          <a:p>
            <a:pPr>
              <a:buFont typeface="Arial" panose="020B0604020202020204" pitchFamily="34" charset="0"/>
              <a:buChar char="•"/>
            </a:pPr>
            <a:r>
              <a:rPr lang="en-US" altLang="en-US" sz="2400" smtClean="0"/>
              <a:t>Personnel and equipment to meet standards and specifications of LDCT</a:t>
            </a:r>
          </a:p>
          <a:p>
            <a:pPr>
              <a:buFont typeface="Arial" panose="020B0604020202020204" pitchFamily="34" charset="0"/>
              <a:buChar char="•"/>
            </a:pPr>
            <a:r>
              <a:rPr lang="en-US" altLang="en-US" sz="2400" smtClean="0"/>
              <a:t>Agreement/Affiliation with a contracted MDT</a:t>
            </a:r>
          </a:p>
          <a:p>
            <a:pPr>
              <a:buFont typeface="Arial" panose="020B0604020202020204" pitchFamily="34" charset="0"/>
              <a:buChar char="•"/>
            </a:pPr>
            <a:r>
              <a:rPr lang="en-US" altLang="en-US" sz="2400" smtClean="0"/>
              <a:t>Agree to collect data and undergo audits</a:t>
            </a:r>
          </a:p>
          <a:p>
            <a:pPr>
              <a:buFont typeface="Arial" panose="020B0604020202020204" pitchFamily="34" charset="0"/>
              <a:buChar char="•"/>
            </a:pPr>
            <a:r>
              <a:rPr lang="en-US" altLang="en-US" sz="2400" smtClean="0"/>
              <a:t>Agree to follow the SFL algorithms and reporting</a:t>
            </a:r>
          </a:p>
          <a:p>
            <a:pPr>
              <a:buFont typeface="Arial" panose="020B0604020202020204" pitchFamily="34" charset="0"/>
              <a:buChar char="•"/>
            </a:pPr>
            <a:r>
              <a:rPr lang="en-US" altLang="en-US" sz="2400" smtClean="0"/>
              <a:t>Participate in smoking cessation referrals</a:t>
            </a:r>
          </a:p>
        </p:txBody>
      </p:sp>
      <p:pic>
        <p:nvPicPr>
          <p:cNvPr id="35843"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129463" y="5543550"/>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a typeface="ＭＳ Ｐゴシック" charset="0"/>
              </a:rPr>
              <a:t>The Lung Cancer problem</a:t>
            </a:r>
            <a:endParaRPr lang="en-US" dirty="0">
              <a:solidFill>
                <a:srgbClr val="FF6600"/>
              </a:solidFill>
              <a:ea typeface="ＭＳ Ｐゴシック" charset="0"/>
            </a:endParaRPr>
          </a:p>
        </p:txBody>
      </p:sp>
      <p:sp>
        <p:nvSpPr>
          <p:cNvPr id="15362" name="Content Placeholder 2"/>
          <p:cNvSpPr>
            <a:spLocks noGrp="1"/>
          </p:cNvSpPr>
          <p:nvPr>
            <p:ph idx="1"/>
          </p:nvPr>
        </p:nvSpPr>
        <p:spPr/>
        <p:txBody>
          <a:bodyPr/>
          <a:lstStyle/>
          <a:p>
            <a:pPr>
              <a:buFont typeface="Arial" panose="020B0604020202020204" pitchFamily="34" charset="0"/>
              <a:buChar char="•"/>
            </a:pPr>
            <a:r>
              <a:rPr lang="en-US" altLang="en-US" sz="2400" smtClean="0">
                <a:solidFill>
                  <a:schemeClr val="tx2"/>
                </a:solidFill>
              </a:rPr>
              <a:t>Leading Cause of Cancer Deaths in the World, in the USA, in Delaware</a:t>
            </a:r>
          </a:p>
          <a:p>
            <a:pPr>
              <a:buFont typeface="Arial" panose="020B0604020202020204" pitchFamily="34" charset="0"/>
              <a:buChar char="•"/>
            </a:pPr>
            <a:r>
              <a:rPr lang="en-US" altLang="en-US" sz="2400" smtClean="0">
                <a:solidFill>
                  <a:schemeClr val="tx2"/>
                </a:solidFill>
              </a:rPr>
              <a:t>More Lung Cancer Deaths Annually than Breast, Colorectal, and Prostate Cancers Combined</a:t>
            </a:r>
          </a:p>
          <a:p>
            <a:pPr>
              <a:buFont typeface="Arial" panose="020B0604020202020204" pitchFamily="34" charset="0"/>
              <a:buChar char="•"/>
            </a:pPr>
            <a:r>
              <a:rPr lang="en-US" altLang="en-US" sz="2400" smtClean="0">
                <a:solidFill>
                  <a:schemeClr val="tx2"/>
                </a:solidFill>
              </a:rPr>
              <a:t>Only </a:t>
            </a:r>
            <a:r>
              <a:rPr lang="en-US" altLang="en-US" sz="2400" smtClean="0">
                <a:solidFill>
                  <a:srgbClr val="FF6600"/>
                </a:solidFill>
              </a:rPr>
              <a:t>18% </a:t>
            </a:r>
            <a:r>
              <a:rPr lang="en-US" altLang="en-US" sz="2400" smtClean="0">
                <a:solidFill>
                  <a:schemeClr val="tx2"/>
                </a:solidFill>
              </a:rPr>
              <a:t>Alive at 5 Years</a:t>
            </a:r>
          </a:p>
          <a:p>
            <a:pPr>
              <a:buFont typeface="Arial" panose="020B0604020202020204" pitchFamily="34" charset="0"/>
              <a:buChar char="•"/>
            </a:pPr>
            <a:r>
              <a:rPr lang="en-US" altLang="en-US" sz="2400" smtClean="0">
                <a:solidFill>
                  <a:srgbClr val="FF6600"/>
                </a:solidFill>
              </a:rPr>
              <a:t>2786</a:t>
            </a:r>
            <a:r>
              <a:rPr lang="en-US" altLang="en-US" sz="2400" b="0" smtClean="0">
                <a:solidFill>
                  <a:srgbClr val="FF0000"/>
                </a:solidFill>
              </a:rPr>
              <a:t> </a:t>
            </a:r>
            <a:r>
              <a:rPr lang="en-US" altLang="en-US" sz="2400" b="0" smtClean="0"/>
              <a:t>DE</a:t>
            </a:r>
            <a:r>
              <a:rPr lang="en-US" altLang="en-US" sz="2400" b="0" smtClean="0">
                <a:solidFill>
                  <a:srgbClr val="FF0000"/>
                </a:solidFill>
              </a:rPr>
              <a:t> </a:t>
            </a:r>
            <a:r>
              <a:rPr lang="en-US" altLang="en-US" sz="2400" b="0" smtClean="0"/>
              <a:t>Lung Cancer Deaths from 2006 to 2010</a:t>
            </a:r>
          </a:p>
          <a:p>
            <a:pPr>
              <a:buFont typeface="Arial" panose="020B0604020202020204" pitchFamily="34" charset="0"/>
              <a:buChar char="•"/>
            </a:pPr>
            <a:r>
              <a:rPr lang="en-US" altLang="en-US" sz="2400" smtClean="0">
                <a:solidFill>
                  <a:srgbClr val="FF6600"/>
                </a:solidFill>
              </a:rPr>
              <a:t>557 </a:t>
            </a:r>
            <a:r>
              <a:rPr lang="en-US" altLang="en-US" sz="2400" b="0" smtClean="0"/>
              <a:t>DE Deaths Annually</a:t>
            </a:r>
            <a:endParaRPr lang="en-US" altLang="en-US" sz="2400" smtClean="0"/>
          </a:p>
          <a:p>
            <a:pPr>
              <a:buFont typeface="Arial" panose="020B0604020202020204" pitchFamily="34" charset="0"/>
              <a:buChar char="•"/>
            </a:pPr>
            <a:r>
              <a:rPr lang="en-US" altLang="en-US" sz="2400" smtClean="0"/>
              <a:t>Prevention</a:t>
            </a:r>
            <a:r>
              <a:rPr lang="en-US" altLang="en-US" sz="2400" b="0" smtClean="0"/>
              <a:t> by </a:t>
            </a:r>
            <a:r>
              <a:rPr lang="en-US" altLang="en-US" sz="2400" smtClean="0">
                <a:solidFill>
                  <a:srgbClr val="FF6600"/>
                </a:solidFill>
              </a:rPr>
              <a:t>Smoking Cessation </a:t>
            </a:r>
            <a:r>
              <a:rPr lang="en-US" altLang="en-US" sz="2400" b="0" smtClean="0"/>
              <a:t>remains the most important goal</a:t>
            </a:r>
          </a:p>
          <a:p>
            <a:pPr>
              <a:buFont typeface="Arial" panose="020B0604020202020204" pitchFamily="34" charset="0"/>
              <a:buChar char="•"/>
            </a:pPr>
            <a:endParaRPr lang="en-US" altLang="en-US" sz="2400" b="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F96A1B"/>
                </a:solidFill>
                <a:ea typeface="ＭＳ Ｐゴシック" charset="0"/>
              </a:rPr>
              <a:t>Radiologist Criteria </a:t>
            </a:r>
            <a:endParaRPr lang="en-US" dirty="0">
              <a:solidFill>
                <a:srgbClr val="F96A1B"/>
              </a:solidFill>
              <a:ea typeface="ＭＳ Ｐゴシック" charset="0"/>
            </a:endParaRPr>
          </a:p>
        </p:txBody>
      </p:sp>
      <p:sp>
        <p:nvSpPr>
          <p:cNvPr id="3" name="TextBox 2"/>
          <p:cNvSpPr txBox="1"/>
          <p:nvPr/>
        </p:nvSpPr>
        <p:spPr>
          <a:xfrm>
            <a:off x="865188" y="1066800"/>
            <a:ext cx="7467600" cy="3762375"/>
          </a:xfrm>
          <a:prstGeom prst="rect">
            <a:avLst/>
          </a:prstGeom>
          <a:noFill/>
        </p:spPr>
        <p:txBody>
          <a:bodyPr>
            <a:spAutoFit/>
          </a:bodyPr>
          <a:lstStyle>
            <a:lvl1pPr marL="285750" indent="-285750"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1800" b="1"/>
              <a:t> Meet American College of Radiology requirements</a:t>
            </a:r>
          </a:p>
          <a:p>
            <a:pPr eaLnBrk="1" hangingPunct="1">
              <a:buFont typeface="Arial" panose="020B0604020202020204" pitchFamily="34" charset="0"/>
              <a:buChar char="•"/>
            </a:pPr>
            <a:r>
              <a:rPr lang="en-US" altLang="en-US" sz="1800" b="1"/>
              <a:t> Currently licensed and insured with Delaware State and Federal laws</a:t>
            </a:r>
          </a:p>
          <a:p>
            <a:pPr eaLnBrk="1" hangingPunct="1">
              <a:lnSpc>
                <a:spcPct val="115000"/>
              </a:lnSpc>
              <a:buFont typeface="Symbol" panose="05050102010706020507" pitchFamily="18" charset="2"/>
              <a:buChar char=""/>
            </a:pPr>
            <a:r>
              <a:rPr lang="en-US" altLang="en-US" sz="1800" b="1">
                <a:ea typeface="Calibri" panose="020F0502020204030204" pitchFamily="34" charset="0"/>
              </a:rPr>
              <a:t>Will utilize the ‘Lung Cancer Screening Guidelines’ approved by the Delaware Cancer Consortium on May 12, 2014. (Based on National Comprehensive Cancer Network Guidelines)</a:t>
            </a:r>
          </a:p>
          <a:p>
            <a:pPr eaLnBrk="1" hangingPunct="1">
              <a:lnSpc>
                <a:spcPct val="115000"/>
              </a:lnSpc>
              <a:spcAft>
                <a:spcPts val="1000"/>
              </a:spcAft>
              <a:buFont typeface="Symbol" panose="05050102010706020507" pitchFamily="18" charset="2"/>
              <a:buChar char=""/>
            </a:pPr>
            <a:r>
              <a:rPr lang="en-US" altLang="en-US" sz="1800" b="1">
                <a:ea typeface="Calibri" panose="020F0502020204030204" pitchFamily="34" charset="0"/>
              </a:rPr>
              <a:t>May utilize system software to assist with diagnosis. Example: Terarecon Software</a:t>
            </a:r>
          </a:p>
          <a:p>
            <a:pPr eaLnBrk="1" hangingPunct="1">
              <a:lnSpc>
                <a:spcPct val="115000"/>
              </a:lnSpc>
              <a:spcAft>
                <a:spcPts val="1000"/>
              </a:spcAft>
              <a:buFont typeface="Symbol" panose="05050102010706020507" pitchFamily="18" charset="2"/>
              <a:buChar char=""/>
            </a:pPr>
            <a:r>
              <a:rPr lang="en-US" altLang="en-US" sz="1800" b="1">
                <a:ea typeface="Calibri" panose="020F0502020204030204" pitchFamily="34" charset="0"/>
              </a:rPr>
              <a:t>Agrees to actively participate in Lung Screening Low Dose MDT when requested</a:t>
            </a:r>
          </a:p>
          <a:p>
            <a:pPr eaLnBrk="1" hangingPunct="1">
              <a:lnSpc>
                <a:spcPct val="115000"/>
              </a:lnSpc>
              <a:spcAft>
                <a:spcPts val="1000"/>
              </a:spcAft>
              <a:buFont typeface="Symbol" panose="05050102010706020507" pitchFamily="18" charset="2"/>
              <a:buChar char=""/>
            </a:pPr>
            <a:r>
              <a:rPr lang="en-US" altLang="en-US" sz="1800" b="1">
                <a:ea typeface="Calibri" panose="020F0502020204030204" pitchFamily="34" charset="0"/>
              </a:rPr>
              <a:t>Have affiliation with an Imaging Facility that meets designated requirements to provide Lung Cancer Screening via Low Dose CT scan.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Multi disciplinary Lung team (MDT)</a:t>
            </a:r>
            <a:endParaRPr lang="en-US" dirty="0">
              <a:solidFill>
                <a:srgbClr val="FF6600"/>
              </a:solidFill>
              <a:ea typeface="ＭＳ Ｐゴシック" charset="0"/>
            </a:endParaRPr>
          </a:p>
        </p:txBody>
      </p:sp>
      <p:sp>
        <p:nvSpPr>
          <p:cNvPr id="37890" name="Content Placeholder 2"/>
          <p:cNvSpPr>
            <a:spLocks noGrp="1"/>
          </p:cNvSpPr>
          <p:nvPr>
            <p:ph idx="1"/>
          </p:nvPr>
        </p:nvSpPr>
        <p:spPr/>
        <p:txBody>
          <a:bodyPr/>
          <a:lstStyle/>
          <a:p>
            <a:pPr>
              <a:buFont typeface="Arial" panose="020B0604020202020204" pitchFamily="34" charset="0"/>
              <a:buChar char="•"/>
            </a:pPr>
            <a:r>
              <a:rPr lang="en-US" altLang="en-US" sz="2400" smtClean="0"/>
              <a:t>Lung Radiologist Specialist</a:t>
            </a:r>
          </a:p>
          <a:p>
            <a:pPr>
              <a:buFont typeface="Arial" panose="020B0604020202020204" pitchFamily="34" charset="0"/>
              <a:buChar char="•"/>
            </a:pPr>
            <a:r>
              <a:rPr lang="en-US" altLang="en-US" sz="2400" smtClean="0"/>
              <a:t>Pulmonologist</a:t>
            </a:r>
          </a:p>
          <a:p>
            <a:pPr>
              <a:buFont typeface="Arial" panose="020B0604020202020204" pitchFamily="34" charset="0"/>
              <a:buChar char="•"/>
            </a:pPr>
            <a:r>
              <a:rPr lang="en-US" altLang="en-US" sz="2400" smtClean="0"/>
              <a:t>Thoracic Surgery</a:t>
            </a:r>
          </a:p>
          <a:p>
            <a:pPr>
              <a:buFont typeface="Arial" panose="020B0604020202020204" pitchFamily="34" charset="0"/>
              <a:buChar char="•"/>
            </a:pPr>
            <a:r>
              <a:rPr lang="en-US" altLang="en-US" sz="2400" smtClean="0"/>
              <a:t>Team Coordinator</a:t>
            </a:r>
          </a:p>
          <a:p>
            <a:pPr>
              <a:buFont typeface="Arial" panose="020B0604020202020204" pitchFamily="34" charset="0"/>
              <a:buChar char="•"/>
            </a:pPr>
            <a:r>
              <a:rPr lang="en-US" altLang="en-US" sz="2400" smtClean="0"/>
              <a:t>Follow SFL Algorithms</a:t>
            </a:r>
          </a:p>
          <a:p>
            <a:pPr>
              <a:buFont typeface="Arial" panose="020B0604020202020204" pitchFamily="34" charset="0"/>
              <a:buChar char="•"/>
            </a:pPr>
            <a:r>
              <a:rPr lang="en-US" altLang="en-US" sz="2400" smtClean="0"/>
              <a:t>Coordinate with State Lung Screening Nurse Navigator</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322922" y="5443014"/>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6600"/>
                </a:solidFill>
                <a:ea typeface="+mj-ea"/>
                <a:cs typeface="+mj-cs"/>
              </a:rPr>
              <a:t>Screening findings</a:t>
            </a:r>
            <a:endParaRPr lang="en-US" dirty="0">
              <a:solidFill>
                <a:srgbClr val="FF6600"/>
              </a:solidFill>
              <a:ea typeface="+mj-ea"/>
              <a:cs typeface="+mj-cs"/>
            </a:endParaRPr>
          </a:p>
        </p:txBody>
      </p:sp>
      <p:pic>
        <p:nvPicPr>
          <p:cNvPr id="38914" name="Content Placeholder 3" descr="Screen Shot 2014-09-29 at 9.59.26 PM.png"/>
          <p:cNvPicPr>
            <a:picLocks noGrp="1" noChangeAspect="1"/>
          </p:cNvPicPr>
          <p:nvPr>
            <p:ph idx="1"/>
          </p:nvPr>
        </p:nvPicPr>
        <p:blipFill>
          <a:blip r:embed="rId2">
            <a:extLst>
              <a:ext uri="{28A0092B-C50C-407E-A947-70E740481C1C}">
                <a14:useLocalDpi xmlns:a14="http://schemas.microsoft.com/office/drawing/2010/main" val="0"/>
              </a:ext>
            </a:extLst>
          </a:blip>
          <a:srcRect b="8476"/>
          <a:stretch>
            <a:fillRect/>
          </a:stretch>
        </p:blipFill>
        <p:spPr>
          <a:xfrm>
            <a:off x="276225" y="914400"/>
            <a:ext cx="8655050" cy="3986213"/>
          </a:xfrm>
        </p:spPr>
      </p:pic>
      <p:pic>
        <p:nvPicPr>
          <p:cNvPr id="5" name="Picture 7" descr="DCChome_02"/>
          <p:cNvPicPr>
            <a:picLocks noChangeAspect="1" noChangeArrowheads="1"/>
          </p:cNvPicPr>
          <p:nvPr/>
        </p:nvPicPr>
        <p:blipFill>
          <a:blip r:embed="rId3" cstate="print"/>
          <a:srcRect l="66858" r="4024"/>
          <a:stretch>
            <a:fillRect/>
          </a:stretch>
        </p:blipFill>
        <p:spPr bwMode="auto">
          <a:xfrm>
            <a:off x="7322922"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6600"/>
                </a:solidFill>
                <a:ea typeface="+mj-ea"/>
                <a:cs typeface="+mj-cs"/>
              </a:rPr>
              <a:t>Follow UP of screening findings</a:t>
            </a:r>
            <a:endParaRPr lang="en-US" dirty="0">
              <a:solidFill>
                <a:srgbClr val="FF6600"/>
              </a:solidFill>
              <a:ea typeface="+mj-ea"/>
              <a:cs typeface="+mj-cs"/>
            </a:endParaRPr>
          </a:p>
        </p:txBody>
      </p:sp>
      <p:pic>
        <p:nvPicPr>
          <p:cNvPr id="39938" name="Content Placeholder 3" descr="Screen Shot 2014-09-29 at 9.59.59 PM.png"/>
          <p:cNvPicPr>
            <a:picLocks noGrp="1" noChangeAspect="1"/>
          </p:cNvPicPr>
          <p:nvPr>
            <p:ph idx="1"/>
          </p:nvPr>
        </p:nvPicPr>
        <p:blipFill>
          <a:blip r:embed="rId2">
            <a:extLst>
              <a:ext uri="{28A0092B-C50C-407E-A947-70E740481C1C}">
                <a14:useLocalDpi xmlns:a14="http://schemas.microsoft.com/office/drawing/2010/main" val="0"/>
              </a:ext>
            </a:extLst>
          </a:blip>
          <a:srcRect t="4561" b="7768"/>
          <a:stretch>
            <a:fillRect/>
          </a:stretch>
        </p:blipFill>
        <p:spPr>
          <a:xfrm>
            <a:off x="152400" y="1100138"/>
            <a:ext cx="8991600" cy="3897312"/>
          </a:xfrm>
        </p:spPr>
      </p:pic>
      <p:pic>
        <p:nvPicPr>
          <p:cNvPr id="5" name="Picture 7" descr="DCChome_02"/>
          <p:cNvPicPr>
            <a:picLocks noChangeAspect="1" noChangeArrowheads="1"/>
          </p:cNvPicPr>
          <p:nvPr/>
        </p:nvPicPr>
        <p:blipFill>
          <a:blip r:embed="rId3" cstate="print"/>
          <a:srcRect l="66858" r="4024"/>
          <a:stretch>
            <a:fillRect/>
          </a:stretch>
        </p:blipFill>
        <p:spPr bwMode="auto">
          <a:xfrm>
            <a:off x="7364337" y="5460054"/>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F96A1B"/>
                </a:solidFill>
                <a:ea typeface="ＭＳ Ｐゴシック" charset="0"/>
              </a:rPr>
              <a:t>Lung Screening Program Status</a:t>
            </a:r>
            <a:endParaRPr lang="en-US" dirty="0">
              <a:solidFill>
                <a:srgbClr val="F96A1B"/>
              </a:solidFill>
              <a:ea typeface="ＭＳ Ｐゴシック" charset="0"/>
            </a:endParaRPr>
          </a:p>
        </p:txBody>
      </p:sp>
      <p:sp>
        <p:nvSpPr>
          <p:cNvPr id="40962" name="Content Placeholder 2"/>
          <p:cNvSpPr>
            <a:spLocks noGrp="1"/>
          </p:cNvSpPr>
          <p:nvPr>
            <p:ph idx="1"/>
          </p:nvPr>
        </p:nvSpPr>
        <p:spPr>
          <a:xfrm>
            <a:off x="822325" y="1085850"/>
            <a:ext cx="7521575" cy="3940175"/>
          </a:xfrm>
        </p:spPr>
        <p:txBody>
          <a:bodyPr/>
          <a:lstStyle/>
          <a:p>
            <a:pPr eaLnBrk="1" hangingPunct="1">
              <a:buFont typeface="Arial" panose="020B0604020202020204" pitchFamily="34" charset="0"/>
              <a:buChar char="•"/>
            </a:pPr>
            <a:r>
              <a:rPr lang="en-US" altLang="en-US" sz="2400" smtClean="0"/>
              <a:t>Radiology Contracted at Christiana Care, Bay Health, Beebe</a:t>
            </a:r>
          </a:p>
          <a:p>
            <a:pPr lvl="2" eaLnBrk="1" hangingPunct="1">
              <a:buFont typeface="Arial" panose="020B0604020202020204" pitchFamily="34" charset="0"/>
              <a:buChar char="•"/>
            </a:pPr>
            <a:r>
              <a:rPr lang="en-US" altLang="en-US" sz="2400" smtClean="0"/>
              <a:t>Plan to expand to other sites in coming years</a:t>
            </a:r>
          </a:p>
          <a:p>
            <a:pPr eaLnBrk="1" hangingPunct="1">
              <a:buFont typeface="Arial" panose="020B0604020202020204" pitchFamily="34" charset="0"/>
              <a:buChar char="•"/>
            </a:pPr>
            <a:r>
              <a:rPr lang="en-US" altLang="en-US" sz="2400" smtClean="0"/>
              <a:t>Multidisciplinary Teams at the same institutions</a:t>
            </a:r>
          </a:p>
          <a:p>
            <a:pPr eaLnBrk="1" hangingPunct="1">
              <a:buFont typeface="Arial" panose="020B0604020202020204" pitchFamily="34" charset="0"/>
              <a:buChar char="•"/>
            </a:pPr>
            <a:r>
              <a:rPr lang="en-US" altLang="en-US" sz="2400" smtClean="0"/>
              <a:t>Single State Wide Nurse Navigator (NN)</a:t>
            </a:r>
          </a:p>
          <a:p>
            <a:pPr lvl="2" eaLnBrk="1" hangingPunct="1">
              <a:buFont typeface="Arial" panose="020B0604020202020204" pitchFamily="34" charset="0"/>
              <a:buChar char="•"/>
            </a:pPr>
            <a:r>
              <a:rPr lang="en-US" altLang="en-US" sz="2400" smtClean="0"/>
              <a:t>Coordination with each site</a:t>
            </a:r>
          </a:p>
          <a:p>
            <a:pPr eaLnBrk="1" hangingPunct="1">
              <a:buFont typeface="Arial" panose="020B0604020202020204" pitchFamily="34" charset="0"/>
              <a:buChar char="•"/>
            </a:pPr>
            <a:r>
              <a:rPr lang="en-US" altLang="en-US" sz="2400" smtClean="0"/>
              <a:t>Data Collection by NN and Storage at </a:t>
            </a:r>
            <a:r>
              <a:rPr lang="en-US" altLang="en-US" sz="2400" smtClean="0">
                <a:solidFill>
                  <a:srgbClr val="FF6600"/>
                </a:solidFill>
              </a:rPr>
              <a:t>I-ELCAP</a:t>
            </a:r>
          </a:p>
          <a:p>
            <a:pPr eaLnBrk="1" hangingPunct="1">
              <a:buFont typeface="Arial" panose="020B0604020202020204" pitchFamily="34" charset="0"/>
              <a:buChar char="•"/>
            </a:pPr>
            <a:r>
              <a:rPr lang="en-US" altLang="en-US" sz="2400" smtClean="0"/>
              <a:t>Marketing by AB&amp;C starting April, 2015</a:t>
            </a:r>
          </a:p>
          <a:p>
            <a:pPr eaLnBrk="1" hangingPunct="1">
              <a:buFont typeface="Arial" panose="020B0604020202020204" pitchFamily="34" charset="0"/>
              <a:buChar char="•"/>
            </a:pPr>
            <a:r>
              <a:rPr lang="en-US" altLang="en-US" sz="2400" smtClean="0"/>
              <a:t>Enroll First Client April, 2015.</a:t>
            </a:r>
          </a:p>
          <a:p>
            <a:pPr eaLnBrk="1" hangingPunct="1">
              <a:buFont typeface="Arial" panose="020B0604020202020204" pitchFamily="34" charset="0"/>
              <a:buChar char="•"/>
            </a:pPr>
            <a:endParaRPr lang="en-US" altLang="en-US" sz="240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322922" y="5443014"/>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2"/>
                </a:solidFill>
                <a:ea typeface="ＭＳ Ｐゴシック" charset="0"/>
              </a:rPr>
              <a:t>Marketing Campaign</a:t>
            </a:r>
            <a:endParaRPr lang="en-US" dirty="0">
              <a:solidFill>
                <a:schemeClr val="accent2"/>
              </a:solidFill>
              <a:ea typeface="ＭＳ Ｐゴシック" charset="0"/>
            </a:endParaRPr>
          </a:p>
        </p:txBody>
      </p:sp>
      <p:pic>
        <p:nvPicPr>
          <p:cNvPr id="41986" name="Content Placeholder 3" descr="LungCancerPresentation_DCC_3.23.15.pdf"/>
          <p:cNvPicPr>
            <a:picLocks noGrp="1" noChangeAspect="1"/>
          </p:cNvPicPr>
          <p:nvPr>
            <p:ph idx="1"/>
          </p:nvPr>
        </p:nvPicPr>
        <p:blipFill>
          <a:blip r:embed="rId2">
            <a:extLst>
              <a:ext uri="{28A0092B-C50C-407E-A947-70E740481C1C}">
                <a14:useLocalDpi xmlns:a14="http://schemas.microsoft.com/office/drawing/2010/main" val="0"/>
              </a:ext>
            </a:extLst>
          </a:blip>
          <a:srcRect t="18271" b="18271"/>
          <a:stretch>
            <a:fillRect/>
          </a:stretch>
        </p:blipFill>
        <p:spPr/>
      </p:pic>
      <p:pic>
        <p:nvPicPr>
          <p:cNvPr id="4" name="Picture 7" descr="DCChome_02"/>
          <p:cNvPicPr>
            <a:picLocks noChangeAspect="1" noChangeArrowheads="1"/>
          </p:cNvPicPr>
          <p:nvPr/>
        </p:nvPicPr>
        <p:blipFill>
          <a:blip r:embed="rId3"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96A1B"/>
                </a:solidFill>
                <a:ea typeface="ＭＳ Ｐゴシック" charset="0"/>
              </a:rPr>
              <a:t>Optimal lung screening program</a:t>
            </a:r>
            <a:endParaRPr lang="en-US" dirty="0">
              <a:solidFill>
                <a:srgbClr val="F96A1B"/>
              </a:solidFill>
              <a:ea typeface="ＭＳ Ｐゴシック" charset="0"/>
            </a:endParaRPr>
          </a:p>
        </p:txBody>
      </p:sp>
      <p:sp>
        <p:nvSpPr>
          <p:cNvPr id="43010" name="Content Placeholder 2"/>
          <p:cNvSpPr>
            <a:spLocks noGrp="1"/>
          </p:cNvSpPr>
          <p:nvPr>
            <p:ph idx="1"/>
          </p:nvPr>
        </p:nvSpPr>
        <p:spPr>
          <a:xfrm>
            <a:off x="822325" y="1100138"/>
            <a:ext cx="7521575" cy="3938587"/>
          </a:xfrm>
        </p:spPr>
        <p:txBody>
          <a:bodyPr/>
          <a:lstStyle/>
          <a:p>
            <a:pPr>
              <a:buFont typeface="Arial" panose="020B0604020202020204" pitchFamily="34" charset="0"/>
              <a:buChar char="•"/>
            </a:pPr>
            <a:r>
              <a:rPr lang="en-US" altLang="en-US" sz="2000" smtClean="0"/>
              <a:t>Provide comprehensive patient centered program</a:t>
            </a:r>
          </a:p>
          <a:p>
            <a:pPr>
              <a:buFont typeface="Arial" panose="020B0604020202020204" pitchFamily="34" charset="0"/>
              <a:buChar char="•"/>
            </a:pPr>
            <a:r>
              <a:rPr lang="en-US" altLang="en-US" sz="2000" smtClean="0"/>
              <a:t>Designed to maximize benefit and minimize harm</a:t>
            </a:r>
          </a:p>
          <a:p>
            <a:pPr>
              <a:buFont typeface="Arial" panose="020B0604020202020204" pitchFamily="34" charset="0"/>
              <a:buChar char="•"/>
            </a:pPr>
            <a:r>
              <a:rPr lang="en-US" altLang="en-US" sz="2000" smtClean="0"/>
              <a:t>Characteristics:</a:t>
            </a:r>
          </a:p>
          <a:p>
            <a:pPr lvl="2">
              <a:buFont typeface="Arial" panose="020B0604020202020204" pitchFamily="34" charset="0"/>
              <a:buChar char="•"/>
            </a:pPr>
            <a:r>
              <a:rPr lang="en-US" altLang="en-US" sz="2000" smtClean="0"/>
              <a:t>Rigorous procedures to ensure only high risk individuals are screened</a:t>
            </a:r>
          </a:p>
          <a:p>
            <a:pPr lvl="2">
              <a:buFont typeface="Arial" panose="020B0604020202020204" pitchFamily="34" charset="0"/>
              <a:buChar char="•"/>
            </a:pPr>
            <a:r>
              <a:rPr lang="en-US" altLang="en-US" sz="2000" smtClean="0"/>
              <a:t>Shared decision making to decide on individual benefit of screening</a:t>
            </a:r>
          </a:p>
          <a:p>
            <a:pPr lvl="2">
              <a:buFont typeface="Arial" panose="020B0604020202020204" pitchFamily="34" charset="0"/>
              <a:buChar char="•"/>
            </a:pPr>
            <a:r>
              <a:rPr lang="en-US" altLang="en-US" sz="2000" smtClean="0"/>
              <a:t>Integration of smoking cessation</a:t>
            </a:r>
          </a:p>
          <a:p>
            <a:pPr lvl="2">
              <a:buFont typeface="Arial" panose="020B0604020202020204" pitchFamily="34" charset="0"/>
              <a:buChar char="•"/>
            </a:pPr>
            <a:r>
              <a:rPr lang="en-US" altLang="en-US" sz="2000" smtClean="0"/>
              <a:t>Comprehensive multidisciplinary process for screening and management (MDT)</a:t>
            </a:r>
          </a:p>
          <a:p>
            <a:pPr lvl="2">
              <a:buFont typeface="Arial" panose="020B0604020202020204" pitchFamily="34" charset="0"/>
              <a:buChar char="•"/>
            </a:pPr>
            <a:r>
              <a:rPr lang="en-US" altLang="en-US" sz="2000" smtClean="0"/>
              <a:t>Maintenance of a registry</a:t>
            </a:r>
          </a:p>
          <a:p>
            <a:pPr lvl="2">
              <a:buFont typeface="Franklin Gothic Medium" panose="020B0603020102020204" pitchFamily="34" charset="0"/>
              <a:buAutoNum type="arabicPeriod"/>
            </a:pPr>
            <a:endParaRPr lang="en-US" altLang="en-US" sz="200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
        <p:nvSpPr>
          <p:cNvPr id="6" name="Flowchart: Process 11"/>
          <p:cNvSpPr/>
          <p:nvPr/>
        </p:nvSpPr>
        <p:spPr>
          <a:xfrm>
            <a:off x="2995613" y="5391150"/>
            <a:ext cx="3251200" cy="931863"/>
          </a:xfrm>
          <a:prstGeom prst="flowChartProcess">
            <a:avLst/>
          </a:prstGeom>
          <a:noFill/>
          <a:ln w="25400" cap="flat" cmpd="sng" algn="ctr">
            <a:solidFill>
              <a:srgbClr val="4F81BD">
                <a:shade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fontAlgn="auto">
              <a:spcBef>
                <a:spcPts val="0"/>
              </a:spcBef>
              <a:spcAft>
                <a:spcPts val="0"/>
              </a:spcAft>
              <a:defRPr/>
            </a:pPr>
            <a:endParaRPr lang="en-US" kern="0">
              <a:solidFill>
                <a:sysClr val="window" lastClr="FFFFFF"/>
              </a:solidFill>
              <a:latin typeface="Calibri"/>
            </a:endParaRPr>
          </a:p>
        </p:txBody>
      </p:sp>
      <p:sp>
        <p:nvSpPr>
          <p:cNvPr id="7" name="TextBox 6"/>
          <p:cNvSpPr txBox="1"/>
          <p:nvPr/>
        </p:nvSpPr>
        <p:spPr>
          <a:xfrm>
            <a:off x="3354584" y="5391943"/>
            <a:ext cx="3250361" cy="923330"/>
          </a:xfrm>
          <a:prstGeom prst="rect">
            <a:avLst/>
          </a:prstGeom>
          <a:noFill/>
          <a:effectLst>
            <a:glow rad="101600">
              <a:schemeClr val="bg1">
                <a:alpha val="75000"/>
              </a:schemeClr>
            </a:glow>
          </a:effectLst>
        </p:spPr>
        <p:txBody>
          <a:bodyPr>
            <a:spAutoFit/>
          </a:bodyPr>
          <a:lstStyle/>
          <a:p>
            <a:pPr>
              <a:defRPr/>
            </a:pPr>
            <a:r>
              <a:rPr lang="en-US" dirty="0">
                <a:solidFill>
                  <a:schemeClr val="bg1"/>
                </a:solidFill>
                <a:latin typeface="Franklin Gothic Book" charset="0"/>
                <a:ea typeface="ＭＳ Ｐゴシック" charset="0"/>
                <a:cs typeface="ＭＳ Ｐゴシック" charset="0"/>
              </a:rPr>
              <a:t>Weiner, RS</a:t>
            </a:r>
          </a:p>
          <a:p>
            <a:pPr>
              <a:defRPr/>
            </a:pPr>
            <a:r>
              <a:rPr lang="en-US" dirty="0">
                <a:solidFill>
                  <a:schemeClr val="bg1"/>
                </a:solidFill>
                <a:latin typeface="Franklin Gothic Book" charset="0"/>
                <a:ea typeface="ＭＳ Ｐゴシック" charset="0"/>
                <a:cs typeface="ＭＳ Ｐゴシック" charset="0"/>
              </a:rPr>
              <a:t>Annals of Internal Medicine 9/16/14, 445-446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6072188"/>
            <a:ext cx="2528887" cy="377825"/>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160338"/>
            <a:ext cx="5383213" cy="4829175"/>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925" y="160338"/>
            <a:ext cx="268288" cy="4603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defRPr/>
            </a:pPr>
            <a:r>
              <a:rPr lang="en-US" sz="1400" b="1" dirty="0">
                <a:solidFill>
                  <a:srgbClr val="FFFFFF"/>
                </a:solidFill>
                <a:latin typeface="Franklin Gothic Book" charset="0"/>
                <a:ea typeface="ＭＳ Ｐゴシック" charset="0"/>
                <a:cs typeface="Arial Unicode MS" charset="0"/>
              </a:rPr>
              <a:t>Key Elements to Include in a </a:t>
            </a:r>
            <a:r>
              <a:rPr lang="en-US" sz="1400" b="1" dirty="0" err="1">
                <a:solidFill>
                  <a:srgbClr val="FFFFFF"/>
                </a:solidFill>
                <a:latin typeface="Franklin Gothic Book" charset="0"/>
                <a:ea typeface="ＭＳ Ｐゴシック" charset="0"/>
                <a:cs typeface="Arial Unicode MS" charset="0"/>
              </a:rPr>
              <a:t>ConversatiScreening</a:t>
            </a:r>
            <a:r>
              <a:rPr lang="en-US" sz="1400" b="1" dirty="0">
                <a:solidFill>
                  <a:srgbClr val="FFFFFF"/>
                </a:solidFill>
                <a:latin typeface="Franklin Gothic Book" charset="0"/>
                <a:ea typeface="ＭＳ Ｐゴシック" charset="0"/>
                <a:cs typeface="Arial Unicode MS" charset="0"/>
              </a:rPr>
              <a:t> for Lung Cancer with the Use of Low-Dose CT.</a:t>
            </a:r>
          </a:p>
        </p:txBody>
      </p:sp>
      <p:sp>
        <p:nvSpPr>
          <p:cNvPr id="3076" name="Rectangle 4"/>
          <p:cNvSpPr>
            <a:spLocks noGrp="1" noChangeArrowheads="1"/>
          </p:cNvSpPr>
          <p:nvPr>
            <p:ph type="title" idx="4294967295"/>
          </p:nvPr>
        </p:nvSpPr>
        <p:spPr bwMode="auto">
          <a:xfrm>
            <a:off x="1870075" y="5119688"/>
            <a:ext cx="568960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12211" rIns="0" bIns="0" numCol="1" anchorCtr="0" compatLnSpc="1">
            <a:prstTxWarp prst="textNoShape">
              <a:avLst/>
            </a:prstTxWarp>
          </a:bodyPr>
          <a:lstStyle/>
          <a:p>
            <a:pPr eaLnBrk="1">
              <a:tabLst>
                <a:tab pos="649628" algn="l"/>
                <a:tab pos="1299256" algn="l"/>
                <a:tab pos="1948884" algn="l"/>
                <a:tab pos="2598511" algn="l"/>
                <a:tab pos="3248139" algn="l"/>
                <a:tab pos="3897767" algn="l"/>
              </a:tabLst>
              <a:defRPr/>
            </a:pPr>
            <a:r>
              <a:rPr lang="en-US" sz="1800" b="1" dirty="0">
                <a:solidFill>
                  <a:schemeClr val="bg1"/>
                </a:solidFill>
                <a:ea typeface="ＭＳ Ｐゴシック" charset="0"/>
                <a:cs typeface="Arial Unicode MS" charset="0"/>
              </a:rPr>
              <a:t>Gould MK. N </a:t>
            </a:r>
            <a:r>
              <a:rPr lang="en-US" sz="1800" b="1" dirty="0" err="1">
                <a:solidFill>
                  <a:schemeClr val="bg1"/>
                </a:solidFill>
                <a:ea typeface="ＭＳ Ｐゴシック" charset="0"/>
                <a:cs typeface="Arial Unicode MS" charset="0"/>
              </a:rPr>
              <a:t>Engl</a:t>
            </a:r>
            <a:r>
              <a:rPr lang="en-US" sz="1800" b="1" dirty="0">
                <a:solidFill>
                  <a:schemeClr val="bg1"/>
                </a:solidFill>
                <a:ea typeface="ＭＳ Ｐゴシック" charset="0"/>
                <a:cs typeface="Arial Unicode MS" charset="0"/>
              </a:rPr>
              <a:t> J Med 2014</a:t>
            </a:r>
            <a:r>
              <a:rPr lang="en-US" sz="1800" b="1" dirty="0" smtClean="0">
                <a:solidFill>
                  <a:schemeClr val="bg1"/>
                </a:solidFill>
                <a:ea typeface="ＭＳ Ｐゴシック" charset="0"/>
                <a:cs typeface="Arial Unicode MS" charset="0"/>
              </a:rPr>
              <a:t>; 371</a:t>
            </a:r>
            <a:r>
              <a:rPr lang="en-US" sz="1800" b="1" dirty="0">
                <a:solidFill>
                  <a:schemeClr val="bg1"/>
                </a:solidFill>
                <a:ea typeface="ＭＳ Ｐゴシック" charset="0"/>
                <a:cs typeface="Arial Unicode MS" charset="0"/>
              </a:rPr>
              <a:t>:1813-1820.</a:t>
            </a:r>
          </a:p>
        </p:txBody>
      </p:sp>
      <p:pic>
        <p:nvPicPr>
          <p:cNvPr id="44037" name="Picture 7" descr="DCChome_02"/>
          <p:cNvPicPr>
            <a:picLocks noChangeAspect="1" noChangeArrowheads="1"/>
          </p:cNvPicPr>
          <p:nvPr/>
        </p:nvPicPr>
        <p:blipFill>
          <a:blip r:embed="rId5">
            <a:extLst>
              <a:ext uri="{28A0092B-C50C-407E-A947-70E740481C1C}">
                <a14:useLocalDpi xmlns:a14="http://schemas.microsoft.com/office/drawing/2010/main" val="0"/>
              </a:ext>
            </a:extLst>
          </a:blip>
          <a:srcRect l="66858" r="4024"/>
          <a:stretch>
            <a:fillRect/>
          </a:stretch>
        </p:blipFill>
        <p:spPr bwMode="auto">
          <a:xfrm>
            <a:off x="7350125" y="5613400"/>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400" dirty="0" err="1" smtClean="0">
                <a:solidFill>
                  <a:schemeClr val="accent2"/>
                </a:solidFill>
                <a:ea typeface="ＭＳ Ｐゴシック" charset="0"/>
              </a:rPr>
              <a:t>MEDicare</a:t>
            </a:r>
            <a:r>
              <a:rPr lang="en-US" sz="2400" dirty="0" smtClean="0">
                <a:solidFill>
                  <a:schemeClr val="accent2"/>
                </a:solidFill>
                <a:ea typeface="ＭＳ Ｐゴシック" charset="0"/>
              </a:rPr>
              <a:t> Evidence and Coverage Advisory Committee (MEDCAC) 4/30/2014</a:t>
            </a:r>
            <a:endParaRPr lang="en-US" sz="2400" dirty="0">
              <a:solidFill>
                <a:schemeClr val="accent2"/>
              </a:solidFill>
              <a:ea typeface="ＭＳ Ｐゴシック" charset="0"/>
            </a:endParaRPr>
          </a:p>
        </p:txBody>
      </p:sp>
      <p:sp>
        <p:nvSpPr>
          <p:cNvPr id="46082" name="Content Placeholder 2"/>
          <p:cNvSpPr>
            <a:spLocks noGrp="1"/>
          </p:cNvSpPr>
          <p:nvPr>
            <p:ph idx="1"/>
          </p:nvPr>
        </p:nvSpPr>
        <p:spPr/>
        <p:txBody>
          <a:bodyPr/>
          <a:lstStyle/>
          <a:p>
            <a:pPr>
              <a:buFont typeface="Arial" panose="020B0604020202020204" pitchFamily="34" charset="0"/>
              <a:buChar char="•"/>
            </a:pPr>
            <a:r>
              <a:rPr lang="en-US" altLang="en-US" sz="2400" smtClean="0"/>
              <a:t>Trial Demographics (25%&gt;65, None &gt;74)</a:t>
            </a:r>
          </a:p>
          <a:p>
            <a:pPr>
              <a:buFont typeface="Arial" panose="020B0604020202020204" pitchFamily="34" charset="0"/>
              <a:buChar char="•"/>
            </a:pPr>
            <a:r>
              <a:rPr lang="en-US" altLang="en-US" sz="2400" smtClean="0"/>
              <a:t>CT false positives increase with age</a:t>
            </a:r>
          </a:p>
          <a:p>
            <a:pPr>
              <a:buFont typeface="Arial" panose="020B0604020202020204" pitchFamily="34" charset="0"/>
              <a:buChar char="•"/>
            </a:pPr>
            <a:r>
              <a:rPr lang="en-US" altLang="en-US" sz="2400" smtClean="0"/>
              <a:t>Increased procedure complication rates with age</a:t>
            </a:r>
          </a:p>
          <a:p>
            <a:pPr>
              <a:buFont typeface="Arial" panose="020B0604020202020204" pitchFamily="34" charset="0"/>
              <a:buChar char="•"/>
            </a:pPr>
            <a:r>
              <a:rPr lang="en-US" altLang="en-US" sz="2400" smtClean="0"/>
              <a:t>Increased post operative mortality with age</a:t>
            </a:r>
          </a:p>
          <a:p>
            <a:pPr>
              <a:buFont typeface="Arial" panose="020B0604020202020204" pitchFamily="34" charset="0"/>
              <a:buChar char="•"/>
            </a:pPr>
            <a:r>
              <a:rPr lang="en-US" altLang="en-US" sz="2400" smtClean="0"/>
              <a:t>Over testing and over treatment</a:t>
            </a:r>
          </a:p>
          <a:p>
            <a:pPr>
              <a:buFont typeface="Arial" panose="020B0604020202020204" pitchFamily="34" charset="0"/>
              <a:buChar char="•"/>
            </a:pPr>
            <a:r>
              <a:rPr lang="en-US" altLang="en-US" sz="2400" smtClean="0"/>
              <a:t>Benefit of life extension by screening decreases with age secondary to comorbidities</a:t>
            </a:r>
          </a:p>
          <a:p>
            <a:pPr>
              <a:buFont typeface="Arial" panose="020B0604020202020204" pitchFamily="34" charset="0"/>
              <a:buChar char="•"/>
            </a:pPr>
            <a:r>
              <a:rPr lang="en-US" altLang="en-US" sz="2400" smtClean="0"/>
              <a:t>Benefit  &lt; Harm</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Current National Landscape</a:t>
            </a:r>
            <a:endParaRPr lang="en-US" dirty="0">
              <a:solidFill>
                <a:srgbClr val="FF6600"/>
              </a:solidFill>
              <a:ea typeface="ＭＳ Ｐゴシック" charset="0"/>
            </a:endParaRPr>
          </a:p>
        </p:txBody>
      </p:sp>
      <p:sp>
        <p:nvSpPr>
          <p:cNvPr id="47106" name="Content Placeholder 2"/>
          <p:cNvSpPr>
            <a:spLocks noGrp="1"/>
          </p:cNvSpPr>
          <p:nvPr>
            <p:ph idx="1"/>
          </p:nvPr>
        </p:nvSpPr>
        <p:spPr>
          <a:xfrm>
            <a:off x="822325" y="914400"/>
            <a:ext cx="7521575" cy="3579813"/>
          </a:xfrm>
        </p:spPr>
        <p:txBody>
          <a:bodyPr/>
          <a:lstStyle/>
          <a:p>
            <a:pPr>
              <a:buFont typeface="Arial" panose="020B0604020202020204" pitchFamily="34" charset="0"/>
              <a:buChar char="•"/>
            </a:pPr>
            <a:r>
              <a:rPr lang="en-US" altLang="en-US" sz="2400" smtClean="0"/>
              <a:t>USPSTF Grade B (ACA requires private Insurance coverage in 2015)</a:t>
            </a:r>
          </a:p>
          <a:p>
            <a:pPr>
              <a:buFont typeface="Arial" panose="020B0604020202020204" pitchFamily="34" charset="0"/>
              <a:buChar char="•"/>
            </a:pPr>
            <a:r>
              <a:rPr lang="en-US" altLang="en-US" sz="2400" smtClean="0"/>
              <a:t>Endorsed by ACS, ASCO, American College of Chest Physicians, American Thoracic Society, NCCN, American Association of Thoracic Surgery, American College of Radiology</a:t>
            </a:r>
          </a:p>
          <a:p>
            <a:pPr>
              <a:buFont typeface="Arial" panose="020B0604020202020204" pitchFamily="34" charset="0"/>
              <a:buChar char="•"/>
            </a:pPr>
            <a:r>
              <a:rPr lang="en-US" altLang="en-US" sz="2400" smtClean="0"/>
              <a:t>American Academy of Family Practice: Insufficient data to recommend for or against (1/11/2014)</a:t>
            </a:r>
          </a:p>
          <a:p>
            <a:pPr>
              <a:buFont typeface="Arial" panose="020B0604020202020204" pitchFamily="34" charset="0"/>
              <a:buChar char="•"/>
            </a:pPr>
            <a:r>
              <a:rPr lang="en-US" altLang="en-US" sz="2400" smtClean="0"/>
              <a:t>CMS positive coverage determination 2/5/2015</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a typeface="ＭＳ Ｐゴシック" charset="0"/>
              </a:rPr>
              <a:t>The DE Lung Cancer problem</a:t>
            </a:r>
            <a:endParaRPr lang="en-US" dirty="0">
              <a:solidFill>
                <a:srgbClr val="FF6600"/>
              </a:solidFill>
              <a:ea typeface="ＭＳ Ｐゴシック" charset="0"/>
            </a:endParaRPr>
          </a:p>
        </p:txBody>
      </p:sp>
      <p:sp>
        <p:nvSpPr>
          <p:cNvPr id="16386" name="Content Placeholder 2"/>
          <p:cNvSpPr>
            <a:spLocks noGrp="1"/>
          </p:cNvSpPr>
          <p:nvPr>
            <p:ph idx="1"/>
          </p:nvPr>
        </p:nvSpPr>
        <p:spPr/>
        <p:txBody>
          <a:bodyPr/>
          <a:lstStyle/>
          <a:p>
            <a:pPr>
              <a:buFont typeface="Arial" panose="020B0604020202020204" pitchFamily="34" charset="0"/>
              <a:buChar char="•"/>
            </a:pPr>
            <a:r>
              <a:rPr lang="en-US" altLang="en-US" sz="2400" smtClean="0">
                <a:solidFill>
                  <a:schemeClr val="tx2"/>
                </a:solidFill>
              </a:rPr>
              <a:t>Leading Cause of DE Cancer Mortality</a:t>
            </a:r>
          </a:p>
          <a:p>
            <a:pPr>
              <a:buFont typeface="Arial" panose="020B0604020202020204" pitchFamily="34" charset="0"/>
              <a:buChar char="•"/>
            </a:pPr>
            <a:r>
              <a:rPr lang="en-US" altLang="en-US" sz="2400" b="0" smtClean="0">
                <a:solidFill>
                  <a:srgbClr val="FF0000"/>
                </a:solidFill>
              </a:rPr>
              <a:t>2786 </a:t>
            </a:r>
            <a:r>
              <a:rPr lang="en-US" altLang="en-US" sz="2400" b="0" smtClean="0"/>
              <a:t>Lung Cancer Deaths from 2006 to 2010</a:t>
            </a:r>
          </a:p>
          <a:p>
            <a:pPr>
              <a:buFont typeface="Arial" panose="020B0604020202020204" pitchFamily="34" charset="0"/>
              <a:buChar char="•"/>
            </a:pPr>
            <a:r>
              <a:rPr lang="en-US" altLang="en-US" sz="2400" b="0" smtClean="0">
                <a:solidFill>
                  <a:srgbClr val="FF0000"/>
                </a:solidFill>
              </a:rPr>
              <a:t>557</a:t>
            </a:r>
            <a:r>
              <a:rPr lang="en-US" altLang="en-US" sz="2400" b="0" smtClean="0"/>
              <a:t> Deaths Annually</a:t>
            </a:r>
          </a:p>
          <a:p>
            <a:pPr>
              <a:buFont typeface="Arial" panose="020B0604020202020204" pitchFamily="34" charset="0"/>
              <a:buChar char="•"/>
            </a:pPr>
            <a:r>
              <a:rPr lang="en-US" altLang="en-US" sz="2400" smtClean="0"/>
              <a:t>Estimated</a:t>
            </a:r>
            <a:r>
              <a:rPr lang="en-US" altLang="en-US" sz="2400" smtClean="0">
                <a:solidFill>
                  <a:srgbClr val="F96A1B"/>
                </a:solidFill>
              </a:rPr>
              <a:t> 32,000 </a:t>
            </a:r>
            <a:r>
              <a:rPr lang="en-US" altLang="en-US" sz="2400" smtClean="0"/>
              <a:t>Delawareans eligible for Lung Screening</a:t>
            </a:r>
          </a:p>
          <a:p>
            <a:pPr>
              <a:buFont typeface="Arial" panose="020B0604020202020204" pitchFamily="34" charset="0"/>
              <a:buChar char="•"/>
            </a:pPr>
            <a:r>
              <a:rPr lang="en-US" altLang="en-US" sz="2400" smtClean="0"/>
              <a:t>Prevention</a:t>
            </a:r>
            <a:r>
              <a:rPr lang="en-US" altLang="en-US" sz="2400" b="0" smtClean="0"/>
              <a:t> by </a:t>
            </a:r>
            <a:r>
              <a:rPr lang="en-US" altLang="en-US" sz="2400" smtClean="0">
                <a:solidFill>
                  <a:srgbClr val="FF6600"/>
                </a:solidFill>
              </a:rPr>
              <a:t>Smoking Cessation </a:t>
            </a:r>
            <a:r>
              <a:rPr lang="en-US" altLang="en-US" sz="2400" b="0" smtClean="0"/>
              <a:t>remains the most important goal</a:t>
            </a:r>
          </a:p>
          <a:p>
            <a:pPr>
              <a:buFont typeface="Arial" panose="020B0604020202020204" pitchFamily="34" charset="0"/>
              <a:buChar char="•"/>
            </a:pPr>
            <a:endParaRPr lang="en-US" altLang="en-US" sz="2400" b="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Lung Screening by Low Dose CT (LDCT)</a:t>
            </a:r>
            <a:endParaRPr lang="en-US" dirty="0">
              <a:solidFill>
                <a:srgbClr val="FF6600"/>
              </a:solidFill>
              <a:ea typeface="ＭＳ Ｐゴシック" charset="0"/>
            </a:endParaRPr>
          </a:p>
        </p:txBody>
      </p:sp>
      <p:graphicFrame>
        <p:nvGraphicFramePr>
          <p:cNvPr id="4" name="Content Placeholder 3"/>
          <p:cNvGraphicFramePr>
            <a:graphicFrameLocks noGrp="1"/>
          </p:cNvGraphicFramePr>
          <p:nvPr>
            <p:ph idx="1"/>
          </p:nvPr>
        </p:nvGraphicFramePr>
        <p:xfrm>
          <a:off x="822325" y="1216025"/>
          <a:ext cx="7521575" cy="3052763"/>
        </p:xfrm>
        <a:graphic>
          <a:graphicData uri="http://schemas.openxmlformats.org/drawingml/2006/table">
            <a:tbl>
              <a:tblPr firstRow="1" bandRow="1">
                <a:tableStyleId>{21E4AEA4-8DFA-4A89-87EB-49C32662AFE0}</a:tableStyleId>
              </a:tblPr>
              <a:tblGrid>
                <a:gridCol w="4950175"/>
                <a:gridCol w="1226655"/>
                <a:gridCol w="1344745"/>
              </a:tblGrid>
              <a:tr h="457187">
                <a:tc>
                  <a:txBody>
                    <a:bodyPr/>
                    <a:lstStyle/>
                    <a:p>
                      <a:r>
                        <a:rPr lang="en-US" sz="2400" dirty="0" smtClean="0"/>
                        <a:t>Eligibility for Screening</a:t>
                      </a:r>
                      <a:endParaRPr lang="en-US" sz="2400" dirty="0"/>
                    </a:p>
                  </a:txBody>
                  <a:tcPr marT="45714" marB="45714"/>
                </a:tc>
                <a:tc>
                  <a:txBody>
                    <a:bodyPr/>
                    <a:lstStyle/>
                    <a:p>
                      <a:r>
                        <a:rPr lang="en-US" sz="2400" dirty="0" smtClean="0"/>
                        <a:t>CMS</a:t>
                      </a:r>
                      <a:endParaRPr lang="en-US" sz="2400" dirty="0"/>
                    </a:p>
                  </a:txBody>
                  <a:tcPr marT="45714" marB="45714"/>
                </a:tc>
                <a:tc>
                  <a:txBody>
                    <a:bodyPr/>
                    <a:lstStyle/>
                    <a:p>
                      <a:r>
                        <a:rPr lang="en-US" sz="2400" dirty="0" smtClean="0"/>
                        <a:t>DE</a:t>
                      </a:r>
                      <a:endParaRPr lang="en-US" sz="2400" dirty="0"/>
                    </a:p>
                  </a:txBody>
                  <a:tcPr marT="45714" marB="45714"/>
                </a:tc>
              </a:tr>
              <a:tr h="370797">
                <a:tc>
                  <a:txBody>
                    <a:bodyPr/>
                    <a:lstStyle/>
                    <a:p>
                      <a:r>
                        <a:rPr lang="en-US" sz="1800" dirty="0" smtClean="0"/>
                        <a:t>Age</a:t>
                      </a:r>
                      <a:endParaRPr lang="en-US" sz="1800" dirty="0"/>
                    </a:p>
                  </a:txBody>
                  <a:tcPr marT="45714" marB="45714"/>
                </a:tc>
                <a:tc>
                  <a:txBody>
                    <a:bodyPr/>
                    <a:lstStyle/>
                    <a:p>
                      <a:r>
                        <a:rPr lang="en-US" sz="1800" dirty="0" smtClean="0"/>
                        <a:t>55-77</a:t>
                      </a:r>
                      <a:endParaRPr lang="en-US" sz="1800" dirty="0"/>
                    </a:p>
                  </a:txBody>
                  <a:tcPr marT="45714" marB="45714"/>
                </a:tc>
                <a:tc>
                  <a:txBody>
                    <a:bodyPr/>
                    <a:lstStyle/>
                    <a:p>
                      <a:r>
                        <a:rPr lang="en-US" sz="1800" dirty="0" smtClean="0"/>
                        <a:t>55-80</a:t>
                      </a:r>
                      <a:endParaRPr lang="en-US" sz="1800" dirty="0"/>
                    </a:p>
                  </a:txBody>
                  <a:tcPr marT="45714" marB="45714"/>
                </a:tc>
              </a:tr>
              <a:tr h="370797">
                <a:tc>
                  <a:txBody>
                    <a:bodyPr/>
                    <a:lstStyle/>
                    <a:p>
                      <a:r>
                        <a:rPr lang="en-US" sz="1800" dirty="0" smtClean="0"/>
                        <a:t>Smoked</a:t>
                      </a:r>
                      <a:r>
                        <a:rPr lang="en-US" sz="1800" b="0" dirty="0" smtClean="0"/>
                        <a:t> </a:t>
                      </a:r>
                      <a:r>
                        <a:rPr lang="en-US" sz="1800" b="0" u="sng" dirty="0" smtClean="0"/>
                        <a:t>&gt;</a:t>
                      </a:r>
                      <a:r>
                        <a:rPr lang="en-US" sz="1800" b="0" dirty="0" smtClean="0"/>
                        <a:t> </a:t>
                      </a:r>
                      <a:r>
                        <a:rPr lang="en-US" sz="1800" dirty="0" smtClean="0"/>
                        <a:t>30 Pack Years</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Current or quit </a:t>
                      </a:r>
                      <a:r>
                        <a:rPr lang="en-US" sz="1800" u="sng" dirty="0" smtClean="0"/>
                        <a:t>&lt;</a:t>
                      </a:r>
                      <a:r>
                        <a:rPr lang="en-US" sz="1800" dirty="0" smtClean="0"/>
                        <a:t> 15 years</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No Recent CT or Symptoms of Lung CA</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Written Order for LDCT</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Counseling and Shared Decision Documentation</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Smoking Cessation</a:t>
                      </a:r>
                      <a:r>
                        <a:rPr lang="en-US" sz="1800" baseline="0" dirty="0" smtClean="0"/>
                        <a:t> Counseling &amp; Intervention</a:t>
                      </a:r>
                      <a:endParaRPr lang="en-US" sz="1800" dirty="0"/>
                    </a:p>
                  </a:txBody>
                  <a:tcPr marT="45714" marB="45714"/>
                </a:tc>
                <a:tc>
                  <a:txBody>
                    <a:bodyPr/>
                    <a:lstStyle/>
                    <a:p>
                      <a:r>
                        <a:rPr lang="en-US" sz="1800" dirty="0" smtClean="0"/>
                        <a:t>X</a:t>
                      </a:r>
                      <a:endParaRPr lang="en-US" sz="1800" dirty="0"/>
                    </a:p>
                  </a:txBody>
                  <a:tcPr marT="45714" marB="45714"/>
                </a:tc>
                <a:tc>
                  <a:txBody>
                    <a:bodyPr/>
                    <a:lstStyle/>
                    <a:p>
                      <a:r>
                        <a:rPr lang="en-US" sz="1800" dirty="0" smtClean="0"/>
                        <a:t>X</a:t>
                      </a:r>
                      <a:endParaRPr lang="en-US" sz="1800" dirty="0"/>
                    </a:p>
                  </a:txBody>
                  <a:tcPr marT="45714" marB="45714"/>
                </a:tc>
              </a:tr>
            </a:tbl>
          </a:graphicData>
        </a:graphic>
      </p:graphicFrame>
      <p:pic>
        <p:nvPicPr>
          <p:cNvPr id="48168"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294563" y="5487988"/>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Lung Screening by Low Dose CT (LDCT)</a:t>
            </a:r>
            <a:endParaRPr lang="en-US" dirty="0">
              <a:solidFill>
                <a:srgbClr val="FF6600"/>
              </a:solidFill>
              <a:ea typeface="ＭＳ Ｐゴシック" charset="0"/>
            </a:endParaRPr>
          </a:p>
        </p:txBody>
      </p:sp>
      <p:graphicFrame>
        <p:nvGraphicFramePr>
          <p:cNvPr id="4" name="Content Placeholder 3"/>
          <p:cNvGraphicFramePr>
            <a:graphicFrameLocks noGrp="1"/>
          </p:cNvGraphicFramePr>
          <p:nvPr>
            <p:ph idx="1"/>
          </p:nvPr>
        </p:nvGraphicFramePr>
        <p:xfrm>
          <a:off x="822325" y="1216025"/>
          <a:ext cx="7521575" cy="2579688"/>
        </p:xfrm>
        <a:graphic>
          <a:graphicData uri="http://schemas.openxmlformats.org/drawingml/2006/table">
            <a:tbl>
              <a:tblPr firstRow="1" bandRow="1">
                <a:tableStyleId>{21E4AEA4-8DFA-4A89-87EB-49C32662AFE0}</a:tableStyleId>
              </a:tblPr>
              <a:tblGrid>
                <a:gridCol w="4950175"/>
                <a:gridCol w="1226655"/>
                <a:gridCol w="1344745"/>
              </a:tblGrid>
              <a:tr h="457145">
                <a:tc>
                  <a:txBody>
                    <a:bodyPr/>
                    <a:lstStyle/>
                    <a:p>
                      <a:r>
                        <a:rPr lang="en-US" sz="2400" dirty="0" smtClean="0"/>
                        <a:t>Radiology</a:t>
                      </a:r>
                      <a:endParaRPr lang="en-US" sz="2400" dirty="0"/>
                    </a:p>
                  </a:txBody>
                  <a:tcPr marT="45694" marB="45694"/>
                </a:tc>
                <a:tc>
                  <a:txBody>
                    <a:bodyPr/>
                    <a:lstStyle/>
                    <a:p>
                      <a:r>
                        <a:rPr lang="en-US" sz="2400" dirty="0" smtClean="0"/>
                        <a:t>CMS</a:t>
                      </a:r>
                      <a:endParaRPr lang="en-US" sz="2400" dirty="0"/>
                    </a:p>
                  </a:txBody>
                  <a:tcPr marT="45694" marB="45694"/>
                </a:tc>
                <a:tc>
                  <a:txBody>
                    <a:bodyPr/>
                    <a:lstStyle/>
                    <a:p>
                      <a:r>
                        <a:rPr lang="en-US" sz="2400" dirty="0" smtClean="0"/>
                        <a:t>DE</a:t>
                      </a:r>
                      <a:endParaRPr lang="en-US" sz="2400" dirty="0"/>
                    </a:p>
                  </a:txBody>
                  <a:tcPr marT="45694" marB="45694"/>
                </a:tc>
              </a:tr>
              <a:tr h="370630">
                <a:tc>
                  <a:txBody>
                    <a:bodyPr/>
                    <a:lstStyle/>
                    <a:p>
                      <a:r>
                        <a:rPr lang="en-US" sz="1800" dirty="0" smtClean="0"/>
                        <a:t>LDCT with standard CT dose index</a:t>
                      </a:r>
                      <a:endParaRPr lang="en-US" sz="1800" dirty="0"/>
                    </a:p>
                  </a:txBody>
                  <a:tcPr marT="45694" marB="45694"/>
                </a:tc>
                <a:tc>
                  <a:txBody>
                    <a:bodyPr/>
                    <a:lstStyle/>
                    <a:p>
                      <a:r>
                        <a:rPr lang="en-US" sz="1800" dirty="0" smtClean="0"/>
                        <a:t>X</a:t>
                      </a:r>
                      <a:endParaRPr lang="en-US" sz="1800" dirty="0"/>
                    </a:p>
                  </a:txBody>
                  <a:tcPr marT="45694" marB="45694"/>
                </a:tc>
                <a:tc>
                  <a:txBody>
                    <a:bodyPr/>
                    <a:lstStyle/>
                    <a:p>
                      <a:r>
                        <a:rPr lang="en-US" sz="1800" dirty="0" smtClean="0"/>
                        <a:t>X</a:t>
                      </a:r>
                      <a:endParaRPr lang="en-US" sz="1800" dirty="0"/>
                    </a:p>
                  </a:txBody>
                  <a:tcPr marT="45694" marB="45694"/>
                </a:tc>
              </a:tr>
              <a:tr h="370630">
                <a:tc>
                  <a:txBody>
                    <a:bodyPr/>
                    <a:lstStyle/>
                    <a:p>
                      <a:r>
                        <a:rPr lang="en-US" sz="1800" dirty="0" smtClean="0"/>
                        <a:t>Standardized Nodule</a:t>
                      </a:r>
                      <a:r>
                        <a:rPr lang="en-US" sz="1800" baseline="0" dirty="0" smtClean="0"/>
                        <a:t> Classification &amp; Reporting</a:t>
                      </a:r>
                      <a:endParaRPr lang="en-US" sz="1800" dirty="0"/>
                    </a:p>
                  </a:txBody>
                  <a:tcPr marT="45694" marB="45694"/>
                </a:tc>
                <a:tc>
                  <a:txBody>
                    <a:bodyPr/>
                    <a:lstStyle/>
                    <a:p>
                      <a:r>
                        <a:rPr lang="en-US" sz="1800" dirty="0" smtClean="0"/>
                        <a:t>X</a:t>
                      </a:r>
                      <a:endParaRPr lang="en-US" sz="1800" dirty="0"/>
                    </a:p>
                  </a:txBody>
                  <a:tcPr marT="45694" marB="45694"/>
                </a:tc>
                <a:tc>
                  <a:txBody>
                    <a:bodyPr/>
                    <a:lstStyle/>
                    <a:p>
                      <a:r>
                        <a:rPr lang="en-US" sz="1800" dirty="0" smtClean="0"/>
                        <a:t>X</a:t>
                      </a:r>
                      <a:endParaRPr lang="en-US" sz="1800" dirty="0"/>
                    </a:p>
                  </a:txBody>
                  <a:tcPr marT="45694" marB="45694"/>
                </a:tc>
              </a:tr>
              <a:tr h="640024">
                <a:tc>
                  <a:txBody>
                    <a:bodyPr/>
                    <a:lstStyle/>
                    <a:p>
                      <a:r>
                        <a:rPr lang="en-US" sz="1800" dirty="0" smtClean="0"/>
                        <a:t>Board</a:t>
                      </a:r>
                      <a:r>
                        <a:rPr lang="en-US" sz="1800" baseline="0" dirty="0" smtClean="0"/>
                        <a:t> Certified Radiologist &amp; ACR Continuing Education </a:t>
                      </a:r>
                      <a:endParaRPr lang="en-US" sz="1800" dirty="0"/>
                    </a:p>
                  </a:txBody>
                  <a:tcPr marT="45694" marB="45694"/>
                </a:tc>
                <a:tc>
                  <a:txBody>
                    <a:bodyPr/>
                    <a:lstStyle/>
                    <a:p>
                      <a:r>
                        <a:rPr lang="en-US" sz="1800" dirty="0" smtClean="0"/>
                        <a:t>X</a:t>
                      </a:r>
                      <a:endParaRPr lang="en-US" sz="1800" dirty="0"/>
                    </a:p>
                  </a:txBody>
                  <a:tcPr marT="45694" marB="45694"/>
                </a:tc>
                <a:tc>
                  <a:txBody>
                    <a:bodyPr/>
                    <a:lstStyle/>
                    <a:p>
                      <a:r>
                        <a:rPr lang="en-US" sz="1800" dirty="0" smtClean="0"/>
                        <a:t>X</a:t>
                      </a:r>
                      <a:endParaRPr lang="en-US" sz="1800" dirty="0"/>
                    </a:p>
                  </a:txBody>
                  <a:tcPr marT="45694" marB="45694"/>
                </a:tc>
              </a:tr>
              <a:tr h="370630">
                <a:tc>
                  <a:txBody>
                    <a:bodyPr/>
                    <a:lstStyle/>
                    <a:p>
                      <a:r>
                        <a:rPr lang="en-US" sz="1800" dirty="0" smtClean="0"/>
                        <a:t>Radiologist with Chest CT Experience</a:t>
                      </a:r>
                      <a:endParaRPr lang="en-US" sz="1800" dirty="0"/>
                    </a:p>
                  </a:txBody>
                  <a:tcPr marT="45694" marB="45694"/>
                </a:tc>
                <a:tc>
                  <a:txBody>
                    <a:bodyPr/>
                    <a:lstStyle/>
                    <a:p>
                      <a:r>
                        <a:rPr lang="en-US" sz="1800" dirty="0" smtClean="0"/>
                        <a:t>X</a:t>
                      </a:r>
                      <a:endParaRPr lang="en-US" sz="1800" dirty="0"/>
                    </a:p>
                  </a:txBody>
                  <a:tcPr marT="45694" marB="45694"/>
                </a:tc>
                <a:tc>
                  <a:txBody>
                    <a:bodyPr/>
                    <a:lstStyle/>
                    <a:p>
                      <a:r>
                        <a:rPr lang="en-US" sz="1800" dirty="0" smtClean="0"/>
                        <a:t>X</a:t>
                      </a:r>
                      <a:endParaRPr lang="en-US" sz="1800" dirty="0"/>
                    </a:p>
                  </a:txBody>
                  <a:tcPr marT="45694" marB="45694"/>
                </a:tc>
              </a:tr>
              <a:tr h="370630">
                <a:tc>
                  <a:txBody>
                    <a:bodyPr/>
                    <a:lstStyle/>
                    <a:p>
                      <a:r>
                        <a:rPr lang="en-US" sz="1800" dirty="0" smtClean="0"/>
                        <a:t>Submit</a:t>
                      </a:r>
                      <a:r>
                        <a:rPr lang="en-US" sz="1800" baseline="0" dirty="0" smtClean="0"/>
                        <a:t> CT Data to Registry</a:t>
                      </a:r>
                      <a:endParaRPr lang="en-US" sz="1800" dirty="0"/>
                    </a:p>
                  </a:txBody>
                  <a:tcPr marT="45694" marB="45694"/>
                </a:tc>
                <a:tc>
                  <a:txBody>
                    <a:bodyPr/>
                    <a:lstStyle/>
                    <a:p>
                      <a:r>
                        <a:rPr lang="en-US" sz="1800" dirty="0" smtClean="0"/>
                        <a:t>X</a:t>
                      </a:r>
                      <a:endParaRPr lang="en-US" sz="1800" dirty="0"/>
                    </a:p>
                  </a:txBody>
                  <a:tcPr marT="45694" marB="45694"/>
                </a:tc>
                <a:tc>
                  <a:txBody>
                    <a:bodyPr/>
                    <a:lstStyle/>
                    <a:p>
                      <a:r>
                        <a:rPr lang="en-US" sz="1800" dirty="0" smtClean="0"/>
                        <a:t>X</a:t>
                      </a:r>
                      <a:endParaRPr lang="en-US" sz="1800" dirty="0"/>
                    </a:p>
                  </a:txBody>
                  <a:tcPr marT="45694" marB="45694"/>
                </a:tc>
              </a:tr>
            </a:tbl>
          </a:graphicData>
        </a:graphic>
      </p:graphicFrame>
      <p:pic>
        <p:nvPicPr>
          <p:cNvPr id="49184"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294563" y="5487988"/>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Lung Screening by Low Dose CT (LDCT)</a:t>
            </a:r>
            <a:endParaRPr lang="en-US" dirty="0">
              <a:solidFill>
                <a:srgbClr val="FF6600"/>
              </a:solidFill>
              <a:ea typeface="ＭＳ Ｐゴシック" charset="0"/>
            </a:endParaRPr>
          </a:p>
        </p:txBody>
      </p:sp>
      <p:graphicFrame>
        <p:nvGraphicFramePr>
          <p:cNvPr id="4" name="Content Placeholder 3"/>
          <p:cNvGraphicFramePr>
            <a:graphicFrameLocks noGrp="1"/>
          </p:cNvGraphicFramePr>
          <p:nvPr>
            <p:ph idx="1"/>
          </p:nvPr>
        </p:nvGraphicFramePr>
        <p:xfrm>
          <a:off x="822325" y="1216025"/>
          <a:ext cx="7521575" cy="3052763"/>
        </p:xfrm>
        <a:graphic>
          <a:graphicData uri="http://schemas.openxmlformats.org/drawingml/2006/table">
            <a:tbl>
              <a:tblPr firstRow="1" bandRow="1">
                <a:tableStyleId>{21E4AEA4-8DFA-4A89-87EB-49C32662AFE0}</a:tableStyleId>
              </a:tblPr>
              <a:tblGrid>
                <a:gridCol w="4950175"/>
                <a:gridCol w="1226655"/>
                <a:gridCol w="1344745"/>
              </a:tblGrid>
              <a:tr h="457187">
                <a:tc>
                  <a:txBody>
                    <a:bodyPr/>
                    <a:lstStyle/>
                    <a:p>
                      <a:r>
                        <a:rPr lang="en-US" sz="2400" dirty="0" smtClean="0"/>
                        <a:t>Management</a:t>
                      </a:r>
                      <a:endParaRPr lang="en-US" sz="2400" dirty="0"/>
                    </a:p>
                  </a:txBody>
                  <a:tcPr marT="45714" marB="45714"/>
                </a:tc>
                <a:tc>
                  <a:txBody>
                    <a:bodyPr/>
                    <a:lstStyle/>
                    <a:p>
                      <a:r>
                        <a:rPr lang="en-US" sz="2400" dirty="0" smtClean="0"/>
                        <a:t>CMS</a:t>
                      </a:r>
                      <a:endParaRPr lang="en-US" sz="2400" dirty="0"/>
                    </a:p>
                  </a:txBody>
                  <a:tcPr marT="45714" marB="45714"/>
                </a:tc>
                <a:tc>
                  <a:txBody>
                    <a:bodyPr/>
                    <a:lstStyle/>
                    <a:p>
                      <a:r>
                        <a:rPr lang="en-US" sz="2400" dirty="0" smtClean="0"/>
                        <a:t>DE</a:t>
                      </a:r>
                      <a:endParaRPr lang="en-US" sz="2400" dirty="0"/>
                    </a:p>
                  </a:txBody>
                  <a:tcPr marT="45714" marB="45714"/>
                </a:tc>
              </a:tr>
              <a:tr h="370797">
                <a:tc>
                  <a:txBody>
                    <a:bodyPr/>
                    <a:lstStyle/>
                    <a:p>
                      <a:r>
                        <a:rPr lang="en-US" sz="1800" dirty="0" smtClean="0"/>
                        <a:t>Nurse</a:t>
                      </a:r>
                      <a:r>
                        <a:rPr lang="en-US" sz="1800" baseline="0" dirty="0" smtClean="0"/>
                        <a:t> Navigator</a:t>
                      </a:r>
                      <a:endParaRPr lang="en-US" sz="1800" dirty="0"/>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Primary Care Communication</a:t>
                      </a:r>
                      <a:endParaRPr lang="en-US" sz="1800" dirty="0"/>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Multidisciplinary</a:t>
                      </a:r>
                      <a:r>
                        <a:rPr lang="en-US" sz="1800" baseline="0" dirty="0" smtClean="0"/>
                        <a:t> Teams</a:t>
                      </a:r>
                      <a:endParaRPr lang="en-US" sz="1800" dirty="0"/>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Management</a:t>
                      </a:r>
                      <a:r>
                        <a:rPr lang="en-US" sz="1800" baseline="0" dirty="0" smtClean="0"/>
                        <a:t> Algorithms</a:t>
                      </a:r>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baseline="0" dirty="0" smtClean="0"/>
                        <a:t>Underserved Populations &amp; Disparity Elimination</a:t>
                      </a:r>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baseline="0" dirty="0" smtClean="0"/>
                        <a:t>Effective Marketing</a:t>
                      </a:r>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r h="370797">
                <a:tc>
                  <a:txBody>
                    <a:bodyPr/>
                    <a:lstStyle/>
                    <a:p>
                      <a:r>
                        <a:rPr lang="en-US" sz="1800" dirty="0" smtClean="0"/>
                        <a:t>State</a:t>
                      </a:r>
                      <a:r>
                        <a:rPr lang="en-US" sz="1800" baseline="0" dirty="0" smtClean="0"/>
                        <a:t> Wide Analytics &amp; Reporting</a:t>
                      </a:r>
                      <a:endParaRPr lang="en-US" sz="1800" dirty="0"/>
                    </a:p>
                  </a:txBody>
                  <a:tcPr marT="45714" marB="45714"/>
                </a:tc>
                <a:tc>
                  <a:txBody>
                    <a:bodyPr/>
                    <a:lstStyle/>
                    <a:p>
                      <a:endParaRPr lang="en-US" sz="1800" dirty="0"/>
                    </a:p>
                  </a:txBody>
                  <a:tcPr marT="45714" marB="45714"/>
                </a:tc>
                <a:tc>
                  <a:txBody>
                    <a:bodyPr/>
                    <a:lstStyle/>
                    <a:p>
                      <a:r>
                        <a:rPr lang="en-US" sz="1800" dirty="0" smtClean="0"/>
                        <a:t>X</a:t>
                      </a:r>
                      <a:endParaRPr lang="en-US" sz="1800" dirty="0"/>
                    </a:p>
                  </a:txBody>
                  <a:tcPr marT="45714" marB="45714"/>
                </a:tc>
              </a:tr>
            </a:tbl>
          </a:graphicData>
        </a:graphic>
      </p:graphicFrame>
      <p:pic>
        <p:nvPicPr>
          <p:cNvPr id="50216"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294563" y="5487988"/>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a typeface="ＭＳ Ｐゴシック" charset="0"/>
              </a:rPr>
              <a:t>DE Lung Cancer Screening potential</a:t>
            </a:r>
            <a:endParaRPr lang="en-US" dirty="0">
              <a:solidFill>
                <a:srgbClr val="FF6600"/>
              </a:solidFill>
              <a:ea typeface="ＭＳ Ｐゴシック" charset="0"/>
            </a:endParaRPr>
          </a:p>
        </p:txBody>
      </p:sp>
      <p:sp>
        <p:nvSpPr>
          <p:cNvPr id="51202" name="Content Placeholder 2"/>
          <p:cNvSpPr>
            <a:spLocks noGrp="1"/>
          </p:cNvSpPr>
          <p:nvPr>
            <p:ph idx="1"/>
          </p:nvPr>
        </p:nvSpPr>
        <p:spPr/>
        <p:txBody>
          <a:bodyPr/>
          <a:lstStyle/>
          <a:p>
            <a:pPr>
              <a:buFont typeface="Arial" panose="020B0604020202020204" pitchFamily="34" charset="0"/>
              <a:buChar char="•"/>
            </a:pPr>
            <a:r>
              <a:rPr lang="en-US" altLang="en-US" sz="2400" smtClean="0">
                <a:solidFill>
                  <a:srgbClr val="000000"/>
                </a:solidFill>
              </a:rPr>
              <a:t>Estimated</a:t>
            </a:r>
            <a:r>
              <a:rPr lang="en-US" altLang="en-US" sz="2400" smtClean="0">
                <a:solidFill>
                  <a:srgbClr val="FF6600"/>
                </a:solidFill>
              </a:rPr>
              <a:t> 32,000 </a:t>
            </a:r>
            <a:r>
              <a:rPr lang="en-US" altLang="en-US" sz="2400" b="0" smtClean="0"/>
              <a:t>Eligible for screening</a:t>
            </a:r>
          </a:p>
          <a:p>
            <a:pPr>
              <a:buFont typeface="Arial" panose="020B0604020202020204" pitchFamily="34" charset="0"/>
              <a:buChar char="•"/>
            </a:pPr>
            <a:r>
              <a:rPr lang="en-US" altLang="en-US" sz="2400" smtClean="0">
                <a:solidFill>
                  <a:srgbClr val="FF6600"/>
                </a:solidFill>
              </a:rPr>
              <a:t>2786</a:t>
            </a:r>
            <a:r>
              <a:rPr lang="en-US" altLang="en-US" sz="2400" b="0" smtClean="0">
                <a:solidFill>
                  <a:srgbClr val="FF0000"/>
                </a:solidFill>
              </a:rPr>
              <a:t> </a:t>
            </a:r>
            <a:r>
              <a:rPr lang="en-US" altLang="en-US" sz="2400" b="0" smtClean="0"/>
              <a:t>Lung Cancer Deaths from 2006 to 2010</a:t>
            </a:r>
          </a:p>
          <a:p>
            <a:pPr>
              <a:buFont typeface="Arial" panose="020B0604020202020204" pitchFamily="34" charset="0"/>
              <a:buChar char="•"/>
            </a:pPr>
            <a:r>
              <a:rPr lang="en-US" altLang="en-US" sz="2400" smtClean="0">
                <a:solidFill>
                  <a:srgbClr val="FF6600"/>
                </a:solidFill>
              </a:rPr>
              <a:t>557</a:t>
            </a:r>
            <a:r>
              <a:rPr lang="en-US" altLang="en-US" sz="2400" smtClean="0"/>
              <a:t> </a:t>
            </a:r>
            <a:r>
              <a:rPr lang="en-US" altLang="en-US" sz="2400" b="0" smtClean="0"/>
              <a:t>deaths annually</a:t>
            </a:r>
          </a:p>
          <a:p>
            <a:pPr>
              <a:buFont typeface="Arial" panose="020B0604020202020204" pitchFamily="34" charset="0"/>
              <a:buChar char="•"/>
            </a:pPr>
            <a:r>
              <a:rPr lang="en-US" altLang="en-US" sz="2400" b="0" smtClean="0"/>
              <a:t>Screening can reduce mortality by 20%</a:t>
            </a:r>
          </a:p>
          <a:p>
            <a:pPr>
              <a:buFont typeface="Arial" panose="020B0604020202020204" pitchFamily="34" charset="0"/>
              <a:buChar char="•"/>
            </a:pPr>
            <a:r>
              <a:rPr lang="en-US" altLang="en-US" sz="2400" b="0" smtClean="0"/>
              <a:t>Potential of</a:t>
            </a:r>
            <a:r>
              <a:rPr lang="en-US" altLang="en-US" sz="2400" b="0" smtClean="0">
                <a:solidFill>
                  <a:srgbClr val="FF0000"/>
                </a:solidFill>
              </a:rPr>
              <a:t> </a:t>
            </a:r>
            <a:r>
              <a:rPr lang="en-US" altLang="en-US" sz="2400" smtClean="0">
                <a:solidFill>
                  <a:srgbClr val="FF6600"/>
                </a:solidFill>
              </a:rPr>
              <a:t>111</a:t>
            </a:r>
            <a:r>
              <a:rPr lang="en-US" altLang="en-US" sz="2400" b="0" smtClean="0">
                <a:solidFill>
                  <a:srgbClr val="FF0000"/>
                </a:solidFill>
              </a:rPr>
              <a:t> </a:t>
            </a:r>
            <a:r>
              <a:rPr lang="en-US" altLang="en-US" sz="2400" b="0" smtClean="0"/>
              <a:t>annual deaths avoided</a:t>
            </a:r>
          </a:p>
          <a:p>
            <a:pPr>
              <a:buFont typeface="Arial" panose="020B0604020202020204" pitchFamily="34" charset="0"/>
              <a:buChar char="•"/>
            </a:pPr>
            <a:endParaRPr lang="en-US" altLang="en-US" sz="2400" b="0" smtClean="0"/>
          </a:p>
          <a:p>
            <a:pPr>
              <a:buFont typeface="Arial" panose="020B0604020202020204" pitchFamily="34" charset="0"/>
              <a:buChar char="•"/>
            </a:pPr>
            <a:endParaRPr lang="en-US" altLang="en-US" sz="2400" b="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96A1B"/>
                </a:solidFill>
                <a:ea typeface="ＭＳ Ｐゴシック" charset="0"/>
              </a:rPr>
              <a:t>Lung screening recent literature</a:t>
            </a:r>
            <a:endParaRPr lang="en-US" dirty="0">
              <a:solidFill>
                <a:srgbClr val="F96A1B"/>
              </a:solidFill>
              <a:ea typeface="ＭＳ Ｐゴシック" charset="0"/>
            </a:endParaRPr>
          </a:p>
        </p:txBody>
      </p:sp>
      <p:sp>
        <p:nvSpPr>
          <p:cNvPr id="3" name="Content Placeholder 2"/>
          <p:cNvSpPr>
            <a:spLocks noGrp="1"/>
          </p:cNvSpPr>
          <p:nvPr>
            <p:ph idx="1"/>
          </p:nvPr>
        </p:nvSpPr>
        <p:spPr>
          <a:xfrm>
            <a:off x="822325" y="1100138"/>
            <a:ext cx="7521575" cy="3870325"/>
          </a:xfrm>
        </p:spPr>
        <p:txBody>
          <a:bodyPr/>
          <a:lstStyle/>
          <a:p>
            <a:pPr>
              <a:buFont typeface="Arial" panose="020B0604020202020204" pitchFamily="34" charset="0"/>
              <a:buChar char="•"/>
            </a:pPr>
            <a:r>
              <a:rPr lang="en-US" altLang="en-US" sz="2000" b="0" smtClean="0">
                <a:solidFill>
                  <a:srgbClr val="08A1D9"/>
                </a:solidFill>
              </a:rPr>
              <a:t>Issues with implementing a High Quality Lung Cancer Screening Program</a:t>
            </a:r>
            <a:r>
              <a:rPr lang="en-US" altLang="en-US" sz="2000" b="0" smtClean="0"/>
              <a:t>. Mulshine JL; D’mico, TA. CA: A Journal for Clinicians; Vol 64(5); 9/2014; 352-363.</a:t>
            </a:r>
          </a:p>
          <a:p>
            <a:pPr>
              <a:buFont typeface="Arial" panose="020B0604020202020204" pitchFamily="34" charset="0"/>
              <a:buChar char="•"/>
            </a:pPr>
            <a:r>
              <a:rPr lang="en-US" altLang="en-US" sz="2000" b="0" smtClean="0">
                <a:solidFill>
                  <a:srgbClr val="08A1D9"/>
                </a:solidFill>
              </a:rPr>
              <a:t>Lung Cancer screening</a:t>
            </a:r>
            <a:r>
              <a:rPr lang="en-US" altLang="en-US" sz="2000" b="0" smtClean="0"/>
              <a:t>. Davis,AM, Cifu AS. JAMA; Vol 312(12); 9/24/2014; 1248-1249.</a:t>
            </a:r>
          </a:p>
          <a:p>
            <a:pPr>
              <a:buFont typeface="Arial" panose="020B0604020202020204" pitchFamily="34" charset="0"/>
              <a:buChar char="•"/>
            </a:pPr>
            <a:r>
              <a:rPr lang="en-US" altLang="en-US" sz="2000" b="0" smtClean="0">
                <a:solidFill>
                  <a:srgbClr val="08A1D9"/>
                </a:solidFill>
              </a:rPr>
              <a:t>Balancing the Benefits and Harms of Low Dose CT Screening for Lung Cancer: Medicare’s Options for Coverage</a:t>
            </a:r>
            <a:r>
              <a:rPr lang="en-US" altLang="en-US" sz="2000" b="0" smtClean="0"/>
              <a:t>. Weiner RS. Annals of Internal Medicine; Vol 161 (6); 9/16/14; 445-446.</a:t>
            </a:r>
          </a:p>
          <a:p>
            <a:pPr>
              <a:buFont typeface="Arial" panose="020B0604020202020204" pitchFamily="34" charset="0"/>
              <a:buChar char="•"/>
            </a:pPr>
            <a:r>
              <a:rPr lang="en-US" altLang="en-US" sz="2000" b="0" smtClean="0">
                <a:solidFill>
                  <a:srgbClr val="08A1D9"/>
                </a:solidFill>
              </a:rPr>
              <a:t>Lung Cancer Screening with Low Dose CT. </a:t>
            </a:r>
            <a:r>
              <a:rPr lang="en-US" altLang="en-US" sz="2000" b="0" smtClean="0"/>
              <a:t>Gould MK: NEJM Vol 371; 11/6/2014; 1813-1820.</a:t>
            </a:r>
          </a:p>
          <a:p>
            <a:pPr>
              <a:buFont typeface="Arial" panose="020B0604020202020204" pitchFamily="34" charset="0"/>
              <a:buChar char="•"/>
            </a:pPr>
            <a:endParaRPr lang="en-US" altLang="en-US" sz="2000" b="0" smtClean="0"/>
          </a:p>
        </p:txBody>
      </p:sp>
      <p:pic>
        <p:nvPicPr>
          <p:cNvPr id="52227"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350125" y="5613400"/>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96A1B"/>
                </a:solidFill>
                <a:ea typeface="+mj-ea"/>
                <a:cs typeface="+mj-cs"/>
              </a:rPr>
              <a:t>2015 DE Cancer Consortium &amp; Early Detection and prevention Committee</a:t>
            </a:r>
            <a:endParaRPr lang="en-US" dirty="0">
              <a:solidFill>
                <a:srgbClr val="F96A1B"/>
              </a:solidFill>
              <a:ea typeface="+mj-ea"/>
              <a:cs typeface="+mj-cs"/>
            </a:endParaRPr>
          </a:p>
        </p:txBody>
      </p:sp>
      <p:sp>
        <p:nvSpPr>
          <p:cNvPr id="53250" name="Content Placeholder 2"/>
          <p:cNvSpPr>
            <a:spLocks noGrp="1"/>
          </p:cNvSpPr>
          <p:nvPr>
            <p:ph idx="1"/>
          </p:nvPr>
        </p:nvSpPr>
        <p:spPr>
          <a:xfrm>
            <a:off x="609600" y="1066800"/>
            <a:ext cx="7521575" cy="3579813"/>
          </a:xfrm>
        </p:spPr>
        <p:txBody>
          <a:bodyPr/>
          <a:lstStyle/>
          <a:p>
            <a:pPr eaLnBrk="1" hangingPunct="1"/>
            <a:r>
              <a:rPr lang="en-US" altLang="en-US" sz="2800" smtClean="0"/>
              <a:t>DCC Advisory Committee                    EDPC</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fld id="{B5A31A8E-03DC-4F67-9477-72E9794DF9C1}" type="slidenum">
              <a:rPr lang="en-US" altLang="en-US" sz="1600">
                <a:solidFill>
                  <a:srgbClr val="FFFFFF"/>
                </a:solidFill>
              </a:rPr>
              <a:pPr eaLnBrk="1" hangingPunct="1"/>
              <a:t>35</a:t>
            </a:fld>
            <a:endParaRPr lang="en-US" altLang="en-US" sz="1600">
              <a:solidFill>
                <a:srgbClr val="FFFFFF"/>
              </a:solidFill>
            </a:endParaRPr>
          </a:p>
        </p:txBody>
      </p:sp>
      <p:pic>
        <p:nvPicPr>
          <p:cNvPr id="53252"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543800" y="228600"/>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2"/>
          <p:cNvSpPr txBox="1">
            <a:spLocks noChangeArrowheads="1"/>
          </p:cNvSpPr>
          <p:nvPr/>
        </p:nvSpPr>
        <p:spPr bwMode="auto">
          <a:xfrm>
            <a:off x="-1905000" y="7302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endParaRPr lang="en-US" altLang="en-US" sz="1800"/>
          </a:p>
        </p:txBody>
      </p:sp>
      <p:pic>
        <p:nvPicPr>
          <p:cNvPr id="5" name="Picture 4"/>
          <p:cNvPicPr>
            <a:picLocks noChangeAspect="1"/>
          </p:cNvPicPr>
          <p:nvPr/>
        </p:nvPicPr>
        <p:blipFill>
          <a:blip r:embed="rId3"/>
          <a:stretch>
            <a:fillRect/>
          </a:stretch>
        </p:blipFill>
        <p:spPr>
          <a:xfrm>
            <a:off x="4947548" y="1657757"/>
            <a:ext cx="3320152" cy="4629832"/>
          </a:xfrm>
          <a:prstGeom prst="rect">
            <a:avLst/>
          </a:prstGeom>
          <a:effectLst>
            <a:outerShdw blurRad="50800" dist="50800" dir="5400000" sx="104000" sy="104000" algn="ctr" rotWithShape="0">
              <a:srgbClr val="0070C0"/>
            </a:outerShdw>
          </a:effectLst>
        </p:spPr>
      </p:pic>
      <p:pic>
        <p:nvPicPr>
          <p:cNvPr id="6" name="Picture 5"/>
          <p:cNvPicPr>
            <a:picLocks noChangeAspect="1"/>
          </p:cNvPicPr>
          <p:nvPr/>
        </p:nvPicPr>
        <p:blipFill>
          <a:blip r:embed="rId4"/>
          <a:stretch>
            <a:fillRect/>
          </a:stretch>
        </p:blipFill>
        <p:spPr>
          <a:xfrm>
            <a:off x="822325" y="1657757"/>
            <a:ext cx="3157492" cy="5113764"/>
          </a:xfrm>
          <a:prstGeom prst="rect">
            <a:avLst/>
          </a:prstGeom>
          <a:effectLst>
            <a:outerShdw blurRad="50800" dist="50800" dir="5400000" sx="104000" sy="104000" algn="ctr" rotWithShape="0">
              <a:srgbClr val="0070C0"/>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A special thanks</a:t>
            </a:r>
            <a:endParaRPr lang="en-US" dirty="0">
              <a:solidFill>
                <a:srgbClr val="FF6600"/>
              </a:solidFill>
              <a:ea typeface="ＭＳ Ｐゴシック" charset="0"/>
            </a:endParaRPr>
          </a:p>
        </p:txBody>
      </p:sp>
      <p:sp>
        <p:nvSpPr>
          <p:cNvPr id="54274" name="Content Placeholder 2"/>
          <p:cNvSpPr>
            <a:spLocks noGrp="1"/>
          </p:cNvSpPr>
          <p:nvPr>
            <p:ph idx="1"/>
          </p:nvPr>
        </p:nvSpPr>
        <p:spPr/>
        <p:txBody>
          <a:bodyPr/>
          <a:lstStyle/>
          <a:p>
            <a:pPr>
              <a:buFont typeface="Arial" panose="020B0604020202020204" pitchFamily="34" charset="0"/>
              <a:buChar char="•"/>
            </a:pPr>
            <a:r>
              <a:rPr lang="en-US" altLang="en-US" sz="2400" smtClean="0"/>
              <a:t>Nora Katurakes</a:t>
            </a:r>
          </a:p>
          <a:p>
            <a:pPr lvl="2">
              <a:buFont typeface="Arial" panose="020B0604020202020204" pitchFamily="34" charset="0"/>
              <a:buChar char="•"/>
            </a:pPr>
            <a:r>
              <a:rPr lang="en-US" altLang="en-US" sz="2400" smtClean="0"/>
              <a:t>Christiana Care Community Health Outreach &amp; Education</a:t>
            </a:r>
          </a:p>
          <a:p>
            <a:pPr lvl="1">
              <a:buFont typeface="Arial" panose="020B0604020202020204" pitchFamily="34" charset="0"/>
              <a:buChar char="•"/>
            </a:pPr>
            <a:r>
              <a:rPr lang="en-US" altLang="en-US" sz="2400" b="1" smtClean="0"/>
              <a:t>Teresa Gallagher</a:t>
            </a:r>
          </a:p>
          <a:p>
            <a:pPr lvl="2">
              <a:buFont typeface="Arial" panose="020B0604020202020204" pitchFamily="34" charset="0"/>
              <a:buChar char="•"/>
            </a:pPr>
            <a:r>
              <a:rPr lang="en-US" altLang="en-US" sz="2400" smtClean="0"/>
              <a:t>Director SFL, DE Division of Public Health</a:t>
            </a:r>
          </a:p>
          <a:p>
            <a:pPr lvl="1">
              <a:buFont typeface="Arial" panose="020B0604020202020204" pitchFamily="34" charset="0"/>
              <a:buChar char="•"/>
            </a:pPr>
            <a:r>
              <a:rPr lang="en-US" altLang="en-US" sz="2400" b="1" smtClean="0"/>
              <a:t>Heather Brown</a:t>
            </a:r>
          </a:p>
          <a:p>
            <a:pPr lvl="2">
              <a:buFont typeface="Arial" panose="020B0604020202020204" pitchFamily="34" charset="0"/>
              <a:buChar char="•"/>
            </a:pPr>
            <a:r>
              <a:rPr lang="en-US" altLang="en-US" sz="2400" smtClean="0"/>
              <a:t>DE Division of Public health</a:t>
            </a:r>
          </a:p>
        </p:txBody>
      </p:sp>
      <p:pic>
        <p:nvPicPr>
          <p:cNvPr id="54275" name="Picture 7" descr="DCChome_02"/>
          <p:cNvPicPr>
            <a:picLocks noChangeAspect="1" noChangeArrowheads="1"/>
          </p:cNvPicPr>
          <p:nvPr/>
        </p:nvPicPr>
        <p:blipFill>
          <a:blip r:embed="rId2">
            <a:extLst>
              <a:ext uri="{28A0092B-C50C-407E-A947-70E740481C1C}">
                <a14:useLocalDpi xmlns:a14="http://schemas.microsoft.com/office/drawing/2010/main" val="0"/>
              </a:ext>
            </a:extLst>
          </a:blip>
          <a:srcRect l="66858" r="4024"/>
          <a:stretch>
            <a:fillRect/>
          </a:stretch>
        </p:blipFill>
        <p:spPr bwMode="auto">
          <a:xfrm>
            <a:off x="7294563" y="5487988"/>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9" descr="Pond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10"/>
          <p:cNvSpPr txBox="1">
            <a:spLocks noChangeArrowheads="1"/>
          </p:cNvSpPr>
          <p:nvPr/>
        </p:nvSpPr>
        <p:spPr bwMode="auto">
          <a:xfrm>
            <a:off x="2667000" y="152400"/>
            <a:ext cx="640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3200" b="1">
                <a:solidFill>
                  <a:srgbClr val="006600"/>
                </a:solidFill>
                <a:latin typeface="Arial" panose="020B0604020202020204" pitchFamily="34" charset="0"/>
              </a:rPr>
              <a:t>Helen F. Graham Cancer Center</a:t>
            </a:r>
          </a:p>
          <a:p>
            <a:pPr algn="ctr" eaLnBrk="1" hangingPunct="1"/>
            <a:r>
              <a:rPr lang="en-US" altLang="en-US" sz="3200" b="1">
                <a:solidFill>
                  <a:srgbClr val="006600"/>
                </a:solidFill>
                <a:latin typeface="Arial" panose="020B0604020202020204" pitchFamily="34" charset="0"/>
              </a:rPr>
              <a:t>&amp; Research Institute</a:t>
            </a:r>
          </a:p>
          <a:p>
            <a:pPr algn="ctr" eaLnBrk="1" hangingPunct="1"/>
            <a:r>
              <a:rPr lang="en-US" altLang="en-US" sz="3200" b="1">
                <a:solidFill>
                  <a:srgbClr val="0000FF"/>
                </a:solidFill>
                <a:latin typeface="Arial" panose="020B0604020202020204" pitchFamily="34" charset="0"/>
              </a:rPr>
              <a:t>RESEARCH CURES CANCER</a:t>
            </a:r>
            <a:r>
              <a:rPr lang="en-US" altLang="en-US" sz="3200" b="1">
                <a:solidFill>
                  <a:srgbClr val="006600"/>
                </a:solidFill>
                <a:latin typeface="Arial" panose="020B0604020202020204" pitchFamily="34" charset="0"/>
              </a:rPr>
              <a:t> </a:t>
            </a:r>
            <a:endParaRPr lang="en-US" altLang="en-US" sz="2000" b="1" i="1">
              <a:solidFill>
                <a:schemeClr val="bg1"/>
              </a:solidFill>
              <a:latin typeface="Arial" panose="020B0604020202020204" pitchFamily="34" charset="0"/>
            </a:endParaRPr>
          </a:p>
        </p:txBody>
      </p:sp>
      <p:sp>
        <p:nvSpPr>
          <p:cNvPr id="55299" name="Text Box 14"/>
          <p:cNvSpPr txBox="1">
            <a:spLocks noChangeArrowheads="1"/>
          </p:cNvSpPr>
          <p:nvPr/>
        </p:nvSpPr>
        <p:spPr bwMode="auto">
          <a:xfrm>
            <a:off x="5715000" y="61722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spcBef>
                <a:spcPct val="50000"/>
              </a:spcBef>
            </a:pPr>
            <a:r>
              <a:rPr lang="en-US" altLang="en-US">
                <a:solidFill>
                  <a:srgbClr val="FFFFFF"/>
                </a:solidFill>
                <a:latin typeface="Times" panose="02020603050405020304" pitchFamily="18" charset="0"/>
              </a:rPr>
              <a:t> </a:t>
            </a:r>
            <a:r>
              <a:rPr lang="en-US" altLang="en-US" sz="2800">
                <a:latin typeface="Times" panose="02020603050405020304" pitchFamily="18" charset="0"/>
              </a:rPr>
              <a:t>Newark, Delaware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22250"/>
            <a:ext cx="7521575" cy="549275"/>
          </a:xfrm>
        </p:spPr>
        <p:txBody>
          <a:bodyPr/>
          <a:lstStyle/>
          <a:p>
            <a:pPr>
              <a:defRPr/>
            </a:pPr>
            <a:r>
              <a:rPr lang="en-US" dirty="0" smtClean="0">
                <a:solidFill>
                  <a:srgbClr val="FF6600"/>
                </a:solidFill>
                <a:ea typeface="ＭＳ Ｐゴシック" charset="0"/>
              </a:rPr>
              <a:t>History of Lung CA Screening</a:t>
            </a:r>
            <a:endParaRPr lang="en-US" dirty="0">
              <a:solidFill>
                <a:srgbClr val="FF6600"/>
              </a:solidFill>
              <a:ea typeface="ＭＳ Ｐゴシック" charset="0"/>
            </a:endParaRPr>
          </a:p>
        </p:txBody>
      </p:sp>
      <p:sp>
        <p:nvSpPr>
          <p:cNvPr id="17410" name="Content Placeholder 2"/>
          <p:cNvSpPr>
            <a:spLocks noGrp="1"/>
          </p:cNvSpPr>
          <p:nvPr>
            <p:ph idx="1"/>
          </p:nvPr>
        </p:nvSpPr>
        <p:spPr>
          <a:xfrm>
            <a:off x="822325" y="771525"/>
            <a:ext cx="7521575" cy="3579813"/>
          </a:xfrm>
        </p:spPr>
        <p:txBody>
          <a:bodyPr/>
          <a:lstStyle/>
          <a:p>
            <a:pPr>
              <a:buFont typeface="Arial" panose="020B0604020202020204" pitchFamily="34" charset="0"/>
              <a:buChar char="•"/>
            </a:pPr>
            <a:r>
              <a:rPr lang="en-US" altLang="en-US" sz="2400" smtClean="0"/>
              <a:t>Multiple trials with chest radiography (CXR) and sputum cytologies resulting in NO reduction of mortality</a:t>
            </a:r>
          </a:p>
          <a:p>
            <a:pPr>
              <a:buFont typeface="Arial" panose="020B0604020202020204" pitchFamily="34" charset="0"/>
              <a:buChar char="•"/>
            </a:pPr>
            <a:r>
              <a:rPr lang="en-US" altLang="en-US" sz="2400" smtClean="0">
                <a:solidFill>
                  <a:srgbClr val="FF6600"/>
                </a:solidFill>
              </a:rPr>
              <a:t>Uncontrolled</a:t>
            </a:r>
            <a:r>
              <a:rPr lang="en-US" altLang="en-US" sz="2400" smtClean="0"/>
              <a:t> trials in Japan, Europe, and US employing CT imaging</a:t>
            </a:r>
          </a:p>
          <a:p>
            <a:pPr lvl="2">
              <a:buFont typeface="Arial" panose="020B0604020202020204" pitchFamily="34" charset="0"/>
              <a:buChar char="•"/>
            </a:pPr>
            <a:r>
              <a:rPr lang="en-US" altLang="en-US" sz="2400" smtClean="0"/>
              <a:t>CA &amp; non CA nodule detection: CT more sensitive than CXR</a:t>
            </a:r>
          </a:p>
          <a:p>
            <a:pPr lvl="2">
              <a:buFont typeface="Arial" panose="020B0604020202020204" pitchFamily="34" charset="0"/>
              <a:buChar char="•"/>
            </a:pPr>
            <a:r>
              <a:rPr lang="en-US" altLang="en-US" sz="2400" smtClean="0"/>
              <a:t>Feasibility of lower Dose CT (75-80% less than conventional CT)</a:t>
            </a:r>
          </a:p>
          <a:p>
            <a:pPr lvl="2">
              <a:buFont typeface="Arial" panose="020B0604020202020204" pitchFamily="34" charset="0"/>
              <a:buChar char="•"/>
            </a:pPr>
            <a:r>
              <a:rPr lang="en-US" altLang="en-US" sz="2400" smtClean="0"/>
              <a:t>Harms of screening minimized by follow up protocols with non invasive monitoring</a:t>
            </a:r>
            <a:r>
              <a:rPr lang="en-US" altLang="en-US" sz="2000" smtClean="0"/>
              <a:t>.</a:t>
            </a:r>
          </a:p>
          <a:p>
            <a:pPr lvl="2">
              <a:buFont typeface="Arial" panose="020B0604020202020204" pitchFamily="34" charset="0"/>
              <a:buChar char="•"/>
            </a:pPr>
            <a:endParaRPr lang="en-US" altLang="en-US" sz="2000" smtClean="0"/>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6600"/>
                </a:solidFill>
                <a:ea typeface="ＭＳ Ｐゴシック" charset="0"/>
              </a:rPr>
              <a:t>International Early lung cancer action program (I-ELCAP)</a:t>
            </a:r>
            <a:endParaRPr lang="en-US" dirty="0">
              <a:solidFill>
                <a:srgbClr val="FF6600"/>
              </a:solidFill>
              <a:ea typeface="ＭＳ Ｐゴシック" charset="0"/>
            </a:endParaRPr>
          </a:p>
        </p:txBody>
      </p:sp>
      <p:sp>
        <p:nvSpPr>
          <p:cNvPr id="18434" name="Content Placeholder 2"/>
          <p:cNvSpPr>
            <a:spLocks noGrp="1"/>
          </p:cNvSpPr>
          <p:nvPr>
            <p:ph idx="1"/>
          </p:nvPr>
        </p:nvSpPr>
        <p:spPr/>
        <p:txBody>
          <a:bodyPr/>
          <a:lstStyle/>
          <a:p>
            <a:pPr>
              <a:buFont typeface="Arial" panose="020B0604020202020204" pitchFamily="34" charset="0"/>
              <a:buChar char="•"/>
            </a:pPr>
            <a:r>
              <a:rPr lang="en-US" altLang="en-US" sz="2400" smtClean="0">
                <a:solidFill>
                  <a:srgbClr val="FF6600"/>
                </a:solidFill>
              </a:rPr>
              <a:t>Uncontrolled</a:t>
            </a:r>
            <a:r>
              <a:rPr lang="en-US" altLang="en-US" sz="2400" smtClean="0"/>
              <a:t> Low Dose CT Screening</a:t>
            </a:r>
          </a:p>
          <a:p>
            <a:pPr>
              <a:buFont typeface="Arial" panose="020B0604020202020204" pitchFamily="34" charset="0"/>
              <a:buChar char="•"/>
            </a:pPr>
            <a:r>
              <a:rPr lang="en-US" altLang="en-US" sz="2400" smtClean="0"/>
              <a:t>Helen F Graham Cancer Center participation</a:t>
            </a:r>
          </a:p>
          <a:p>
            <a:pPr>
              <a:buFont typeface="Arial" panose="020B0604020202020204" pitchFamily="34" charset="0"/>
              <a:buChar char="•"/>
            </a:pPr>
            <a:r>
              <a:rPr lang="en-US" altLang="en-US" sz="2400" smtClean="0"/>
              <a:t>5 Year Survival Benefit of screened versus historical controls (NEJM 2006)</a:t>
            </a:r>
          </a:p>
          <a:p>
            <a:pPr>
              <a:buFont typeface="Arial" panose="020B0604020202020204" pitchFamily="34" charset="0"/>
              <a:buChar char="•"/>
            </a:pPr>
            <a:r>
              <a:rPr lang="en-US" altLang="en-US" sz="2400" smtClean="0"/>
              <a:t>Results vulnerable to bias</a:t>
            </a:r>
          </a:p>
          <a:p>
            <a:pPr lvl="2">
              <a:buFont typeface="Arial" panose="020B0604020202020204" pitchFamily="34" charset="0"/>
              <a:buChar char="•"/>
            </a:pPr>
            <a:r>
              <a:rPr lang="en-US" altLang="en-US" sz="2400" smtClean="0"/>
              <a:t>Lead time bias</a:t>
            </a:r>
          </a:p>
          <a:p>
            <a:pPr lvl="2">
              <a:buFont typeface="Arial" panose="020B0604020202020204" pitchFamily="34" charset="0"/>
              <a:buChar char="•"/>
            </a:pPr>
            <a:r>
              <a:rPr lang="en-US" altLang="en-US" sz="2400" smtClean="0"/>
              <a:t>Over diagnosis</a:t>
            </a:r>
          </a:p>
          <a:p>
            <a:pPr>
              <a:buFont typeface="Arial" panose="020B0604020202020204" pitchFamily="34" charset="0"/>
              <a:buChar char="•"/>
            </a:pPr>
            <a:r>
              <a:rPr lang="en-US" altLang="en-US" sz="2400" smtClean="0"/>
              <a:t>Need for a randomized trial</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2325" y="365125"/>
            <a:ext cx="7675563" cy="735013"/>
          </a:xfrm>
        </p:spPr>
        <p:txBody>
          <a:bodyPr/>
          <a:lstStyle/>
          <a:p>
            <a:pPr algn="ctr" eaLnBrk="1" hangingPunct="1">
              <a:defRPr/>
            </a:pPr>
            <a:r>
              <a:rPr lang="en-US" dirty="0" smtClean="0">
                <a:solidFill>
                  <a:srgbClr val="FF6600"/>
                </a:solidFill>
                <a:ea typeface="ＭＳ Ｐゴシック" charset="0"/>
                <a:cs typeface="+mj-cs"/>
              </a:rPr>
              <a:t>National Lung Screening Trial (NLST)</a:t>
            </a:r>
            <a:br>
              <a:rPr lang="en-US" dirty="0" smtClean="0">
                <a:solidFill>
                  <a:srgbClr val="FF6600"/>
                </a:solidFill>
                <a:ea typeface="ＭＳ Ｐゴシック" charset="0"/>
                <a:cs typeface="+mj-cs"/>
              </a:rPr>
            </a:br>
            <a:r>
              <a:rPr lang="en-US" dirty="0" smtClean="0">
                <a:solidFill>
                  <a:srgbClr val="FF6600"/>
                </a:solidFill>
                <a:ea typeface="ＭＳ Ｐゴシック" charset="0"/>
                <a:cs typeface="+mj-cs"/>
              </a:rPr>
              <a:t>(NEJM 8/4/2011)</a:t>
            </a:r>
          </a:p>
        </p:txBody>
      </p:sp>
      <p:sp>
        <p:nvSpPr>
          <p:cNvPr id="10243" name="Rectangle 3"/>
          <p:cNvSpPr>
            <a:spLocks noGrp="1" noChangeArrowheads="1"/>
          </p:cNvSpPr>
          <p:nvPr>
            <p:ph type="body" idx="1"/>
          </p:nvPr>
        </p:nvSpPr>
        <p:spPr/>
        <p:txBody>
          <a:bodyPr/>
          <a:lstStyle/>
          <a:p>
            <a:pPr marL="457200" indent="-457200" eaLnBrk="1" hangingPunct="1">
              <a:buFont typeface="Arial"/>
              <a:buChar char="•"/>
              <a:defRPr/>
            </a:pPr>
            <a:r>
              <a:rPr lang="en-US" sz="2800" dirty="0" smtClean="0">
                <a:ea typeface="ＭＳ Ｐゴシック" charset="0"/>
                <a:cs typeface="+mn-cs"/>
              </a:rPr>
              <a:t>NCI Sponsored Prevention Trial</a:t>
            </a:r>
          </a:p>
          <a:p>
            <a:pPr marL="744538" lvl="3" indent="-457200" eaLnBrk="1" hangingPunct="1">
              <a:buFont typeface="Arial"/>
              <a:buChar char="•"/>
              <a:defRPr/>
            </a:pPr>
            <a:r>
              <a:rPr lang="en-US" sz="2800" dirty="0" smtClean="0">
                <a:ea typeface="ＭＳ Ｐゴシック" charset="0"/>
              </a:rPr>
              <a:t>50,000 participants at 33 US centers</a:t>
            </a:r>
          </a:p>
          <a:p>
            <a:pPr eaLnBrk="1" hangingPunct="1">
              <a:buFont typeface="Arial" charset="0"/>
              <a:buNone/>
              <a:defRPr/>
            </a:pPr>
            <a:r>
              <a:rPr lang="en-US" sz="2800" dirty="0" smtClean="0">
                <a:ea typeface="ＭＳ Ｐゴシック" charset="0"/>
                <a:cs typeface="+mn-cs"/>
              </a:rPr>
              <a:t>CT Technology</a:t>
            </a:r>
          </a:p>
          <a:p>
            <a:pPr lvl="1" eaLnBrk="1" hangingPunct="1">
              <a:buFont typeface="Wingdings" charset="0"/>
              <a:buChar char="§"/>
              <a:defRPr/>
            </a:pPr>
            <a:r>
              <a:rPr lang="en-US" sz="2800" dirty="0" smtClean="0">
                <a:ea typeface="ＭＳ Ｐゴシック" charset="0"/>
              </a:rPr>
              <a:t>Low Dose</a:t>
            </a:r>
          </a:p>
          <a:p>
            <a:pPr lvl="1" eaLnBrk="1" hangingPunct="1">
              <a:buFont typeface="Wingdings" charset="0"/>
              <a:buChar char="§"/>
              <a:defRPr/>
            </a:pPr>
            <a:r>
              <a:rPr lang="en-US" sz="2800" dirty="0" smtClean="0">
                <a:ea typeface="ＭＳ Ｐゴシック" charset="0"/>
              </a:rPr>
              <a:t>CT quality published</a:t>
            </a:r>
          </a:p>
          <a:p>
            <a:pPr eaLnBrk="1" hangingPunct="1">
              <a:buFont typeface="Arial" charset="0"/>
              <a:buNone/>
              <a:defRPr/>
            </a:pPr>
            <a:r>
              <a:rPr lang="en-US" sz="2800" dirty="0" smtClean="0">
                <a:ea typeface="ＭＳ Ｐゴシック" charset="0"/>
                <a:cs typeface="+mn-cs"/>
              </a:rPr>
              <a:t>Lung Nodule Evaluation</a:t>
            </a:r>
          </a:p>
          <a:p>
            <a:pPr lvl="1" eaLnBrk="1" hangingPunct="1">
              <a:buFont typeface="Wingdings" charset="0"/>
              <a:buChar char="§"/>
              <a:defRPr/>
            </a:pPr>
            <a:r>
              <a:rPr lang="en-US" sz="2800" dirty="0" smtClean="0">
                <a:ea typeface="ＭＳ Ｐゴシック" charset="0"/>
              </a:rPr>
              <a:t>Multidisciplinary Team (MDT)</a:t>
            </a:r>
          </a:p>
          <a:p>
            <a:pPr lvl="1" eaLnBrk="1" hangingPunct="1">
              <a:buFont typeface="Wingdings" charset="0"/>
              <a:buChar char="§"/>
              <a:defRPr/>
            </a:pPr>
            <a:r>
              <a:rPr lang="en-US" sz="2800" dirty="0" smtClean="0">
                <a:ea typeface="ＭＳ Ｐゴシック" charset="0"/>
              </a:rPr>
              <a:t>Algorithms</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defRPr/>
            </a:pPr>
            <a:r>
              <a:rPr lang="en-US" dirty="0" smtClean="0">
                <a:solidFill>
                  <a:schemeClr val="accent2"/>
                </a:solidFill>
                <a:ea typeface="ＭＳ Ｐゴシック" charset="0"/>
                <a:cs typeface="+mj-cs"/>
              </a:rPr>
              <a:t>National Lung Screening Trial</a:t>
            </a:r>
            <a:br>
              <a:rPr lang="en-US" dirty="0" smtClean="0">
                <a:solidFill>
                  <a:schemeClr val="accent2"/>
                </a:solidFill>
                <a:ea typeface="ＭＳ Ｐゴシック" charset="0"/>
                <a:cs typeface="+mj-cs"/>
              </a:rPr>
            </a:br>
            <a:r>
              <a:rPr lang="en-US" dirty="0" smtClean="0">
                <a:solidFill>
                  <a:schemeClr val="accent2"/>
                </a:solidFill>
                <a:ea typeface="ＭＳ Ｐゴシック" charset="0"/>
                <a:cs typeface="+mj-cs"/>
              </a:rPr>
              <a:t>(NEJM 8/4/2011)</a:t>
            </a:r>
          </a:p>
        </p:txBody>
      </p:sp>
      <p:sp>
        <p:nvSpPr>
          <p:cNvPr id="9219" name="Rectangle 3"/>
          <p:cNvSpPr>
            <a:spLocks noGrp="1" noChangeArrowheads="1"/>
          </p:cNvSpPr>
          <p:nvPr>
            <p:ph type="body" idx="1"/>
          </p:nvPr>
        </p:nvSpPr>
        <p:spPr/>
        <p:txBody>
          <a:bodyPr/>
          <a:lstStyle/>
          <a:p>
            <a:pPr eaLnBrk="1" hangingPunct="1"/>
            <a:r>
              <a:rPr lang="en-US" altLang="en-US" sz="2800" smtClean="0"/>
              <a:t>Annual Low Dose CT versus CXR for 3 years</a:t>
            </a:r>
          </a:p>
          <a:p>
            <a:pPr eaLnBrk="1" hangingPunct="1"/>
            <a:r>
              <a:rPr lang="en-US" altLang="en-US" sz="2800" smtClean="0"/>
              <a:t>High risk Population</a:t>
            </a:r>
          </a:p>
          <a:p>
            <a:pPr lvl="1" eaLnBrk="1" hangingPunct="1"/>
            <a:r>
              <a:rPr lang="en-US" altLang="en-US" sz="2800" smtClean="0"/>
              <a:t>Age 55 – 74 years</a:t>
            </a:r>
          </a:p>
          <a:p>
            <a:pPr lvl="1" eaLnBrk="1" hangingPunct="1"/>
            <a:r>
              <a:rPr lang="en-US" altLang="en-US" sz="2800" u="sng" smtClean="0"/>
              <a:t>&gt;</a:t>
            </a:r>
            <a:r>
              <a:rPr lang="en-US" altLang="en-US" sz="2800" smtClean="0"/>
              <a:t> 30 pack years</a:t>
            </a:r>
          </a:p>
          <a:p>
            <a:pPr lvl="1" eaLnBrk="1" hangingPunct="1"/>
            <a:r>
              <a:rPr lang="en-US" altLang="en-US" sz="2800" smtClean="0"/>
              <a:t>Active smoker or quit &lt; 15 years</a:t>
            </a:r>
          </a:p>
          <a:p>
            <a:pPr lvl="1" eaLnBrk="1" hangingPunct="1"/>
            <a:r>
              <a:rPr lang="en-US" altLang="en-US" sz="2800" smtClean="0"/>
              <a:t>No recent CT (within 18 months)</a:t>
            </a:r>
          </a:p>
          <a:p>
            <a:pPr eaLnBrk="1" hangingPunct="1"/>
            <a:r>
              <a:rPr lang="en-US" altLang="en-US" sz="3200" u="sng" smtClean="0">
                <a:solidFill>
                  <a:srgbClr val="FF6600"/>
                </a:solidFill>
              </a:rPr>
              <a:t>20% Lung CA mortality reduction</a:t>
            </a:r>
          </a:p>
        </p:txBody>
      </p:sp>
      <p:pic>
        <p:nvPicPr>
          <p:cNvPr id="4" name="Picture 7" descr="DCChome_02"/>
          <p:cNvPicPr>
            <a:picLocks noChangeAspect="1" noChangeArrowheads="1"/>
          </p:cNvPicPr>
          <p:nvPr/>
        </p:nvPicPr>
        <p:blipFill>
          <a:blip r:embed="rId2"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6067425"/>
            <a:ext cx="2528888" cy="3794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863" y="627063"/>
            <a:ext cx="3775075" cy="4827587"/>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925" y="160338"/>
            <a:ext cx="8312150" cy="6461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defRPr/>
            </a:pPr>
            <a:r>
              <a:rPr lang="en-US" sz="1400" b="1">
                <a:solidFill>
                  <a:srgbClr val="FFFFFF"/>
                </a:solidFill>
                <a:latin typeface="Franklin Gothic Book" charset="0"/>
                <a:ea typeface="ＭＳ Ｐゴシック" charset="0"/>
                <a:cs typeface="Arial Unicode MS" charset="0"/>
              </a:rPr>
              <a:t>Cumulative Numbers of Lung Cancers and of Deaths from Lung Cancer.</a:t>
            </a:r>
          </a:p>
        </p:txBody>
      </p:sp>
      <p:sp>
        <p:nvSpPr>
          <p:cNvPr id="3076" name="Rectangle 4"/>
          <p:cNvSpPr>
            <a:spLocks noGrp="1" noChangeArrowheads="1"/>
          </p:cNvSpPr>
          <p:nvPr>
            <p:ph type="title"/>
          </p:nvPr>
        </p:nvSpPr>
        <p:spPr bwMode="auto">
          <a:xfrm>
            <a:off x="2582863" y="187325"/>
            <a:ext cx="3779837"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12211" rIns="0" bIns="0" numCol="1" anchorCtr="0" compatLnSpc="1">
            <a:prstTxWarp prst="textNoShape">
              <a:avLst/>
            </a:prstTxWarp>
          </a:bodyPr>
          <a:lstStyle/>
          <a:p>
            <a:pPr eaLnBrk="1">
              <a:tabLst>
                <a:tab pos="649628" algn="l"/>
                <a:tab pos="1299256" algn="l"/>
                <a:tab pos="1948884" algn="l"/>
                <a:tab pos="2598511" algn="l"/>
                <a:tab pos="3248139" algn="l"/>
              </a:tabLst>
              <a:defRPr/>
            </a:pPr>
            <a:r>
              <a:rPr lang="en-US" sz="1100" b="1" dirty="0">
                <a:solidFill>
                  <a:srgbClr val="FF6600"/>
                </a:solidFill>
                <a:ea typeface="ＭＳ Ｐゴシック" charset="0"/>
                <a:cs typeface="Arial Unicode MS" charset="0"/>
              </a:rPr>
              <a:t>The National Lung Screening Trial Research Team . N </a:t>
            </a:r>
            <a:r>
              <a:rPr lang="en-US" sz="1100" b="1" dirty="0" err="1">
                <a:solidFill>
                  <a:srgbClr val="FF6600"/>
                </a:solidFill>
                <a:ea typeface="ＭＳ Ｐゴシック" charset="0"/>
                <a:cs typeface="Arial Unicode MS" charset="0"/>
              </a:rPr>
              <a:t>Engl</a:t>
            </a:r>
            <a:r>
              <a:rPr lang="en-US" sz="1100" b="1" dirty="0">
                <a:solidFill>
                  <a:srgbClr val="FF6600"/>
                </a:solidFill>
                <a:ea typeface="ＭＳ Ｐゴシック" charset="0"/>
                <a:cs typeface="Arial Unicode MS" charset="0"/>
              </a:rPr>
              <a:t> J Med 2011;365:395-409.</a:t>
            </a:r>
          </a:p>
        </p:txBody>
      </p:sp>
      <p:pic>
        <p:nvPicPr>
          <p:cNvPr id="6" name="Picture 7" descr="DCChome_02"/>
          <p:cNvPicPr>
            <a:picLocks noChangeAspect="1" noChangeArrowheads="1"/>
          </p:cNvPicPr>
          <p:nvPr/>
        </p:nvPicPr>
        <p:blipFill>
          <a:blip r:embed="rId5" cstate="print"/>
          <a:srcRect l="66858" r="4024"/>
          <a:stretch>
            <a:fillRect/>
          </a:stretch>
        </p:blipFill>
        <p:spPr bwMode="auto">
          <a:xfrm>
            <a:off x="7129654" y="5473860"/>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6067425"/>
            <a:ext cx="2528887" cy="3794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25" y="160338"/>
            <a:ext cx="5695950" cy="4829175"/>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925" y="160338"/>
            <a:ext cx="379413" cy="12858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defRPr/>
            </a:pPr>
            <a:r>
              <a:rPr lang="en-US" sz="1400" b="1" dirty="0">
                <a:solidFill>
                  <a:srgbClr val="FFFFFF"/>
                </a:solidFill>
                <a:latin typeface="Franklin Gothic Book" charset="0"/>
                <a:ea typeface="ＭＳ Ｐゴシック" charset="0"/>
                <a:cs typeface="Arial Unicode MS" charset="0"/>
              </a:rPr>
              <a:t>Potential Benefits and Harms of Three Rounds of Annual Screening with Low-Dose CT, as Compared with Chest Radiography or No Screening.</a:t>
            </a:r>
          </a:p>
        </p:txBody>
      </p:sp>
      <p:sp>
        <p:nvSpPr>
          <p:cNvPr id="3076" name="Rectangle 4"/>
          <p:cNvSpPr>
            <a:spLocks noGrp="1" noChangeArrowheads="1"/>
          </p:cNvSpPr>
          <p:nvPr>
            <p:ph type="title"/>
          </p:nvPr>
        </p:nvSpPr>
        <p:spPr bwMode="auto">
          <a:xfrm>
            <a:off x="1946275" y="5175250"/>
            <a:ext cx="5129213"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12211" rIns="0" bIns="0" numCol="1" anchorCtr="0" compatLnSpc="1">
            <a:prstTxWarp prst="textNoShape">
              <a:avLst/>
            </a:prstTxWarp>
          </a:bodyPr>
          <a:lstStyle/>
          <a:p>
            <a:pPr eaLnBrk="1">
              <a:tabLst>
                <a:tab pos="649628" algn="l"/>
                <a:tab pos="1299256" algn="l"/>
                <a:tab pos="1948884" algn="l"/>
                <a:tab pos="2598511" algn="l"/>
                <a:tab pos="3248139" algn="l"/>
                <a:tab pos="3897767" algn="l"/>
                <a:tab pos="4547395" algn="l"/>
              </a:tabLst>
              <a:defRPr/>
            </a:pPr>
            <a:r>
              <a:rPr lang="en-US" sz="1800" b="1" dirty="0">
                <a:solidFill>
                  <a:schemeClr val="bg1"/>
                </a:solidFill>
                <a:ea typeface="ＭＳ Ｐゴシック" charset="0"/>
                <a:cs typeface="Arial Unicode MS" charset="0"/>
              </a:rPr>
              <a:t>Gould MK. N </a:t>
            </a:r>
            <a:r>
              <a:rPr lang="en-US" sz="1800" b="1" dirty="0" err="1">
                <a:solidFill>
                  <a:schemeClr val="bg1"/>
                </a:solidFill>
                <a:ea typeface="ＭＳ Ｐゴシック" charset="0"/>
                <a:cs typeface="Arial Unicode MS" charset="0"/>
              </a:rPr>
              <a:t>Engl</a:t>
            </a:r>
            <a:r>
              <a:rPr lang="en-US" sz="1800" b="1" dirty="0">
                <a:solidFill>
                  <a:schemeClr val="bg1"/>
                </a:solidFill>
                <a:ea typeface="ＭＳ Ｐゴシック" charset="0"/>
                <a:cs typeface="Arial Unicode MS" charset="0"/>
              </a:rPr>
              <a:t> J Med 2014;371:1813-1820.</a:t>
            </a:r>
          </a:p>
        </p:txBody>
      </p:sp>
      <p:pic>
        <p:nvPicPr>
          <p:cNvPr id="6" name="Picture 7" descr="DCChome_02"/>
          <p:cNvPicPr>
            <a:picLocks noChangeAspect="1" noChangeArrowheads="1"/>
          </p:cNvPicPr>
          <p:nvPr/>
        </p:nvPicPr>
        <p:blipFill>
          <a:blip r:embed="rId5" cstate="print"/>
          <a:srcRect l="66858" r="4024"/>
          <a:stretch>
            <a:fillRect/>
          </a:stretch>
        </p:blipFill>
        <p:spPr bwMode="auto">
          <a:xfrm>
            <a:off x="7328124" y="5539347"/>
            <a:ext cx="1447800" cy="1057275"/>
          </a:xfrm>
          <a:prstGeom prst="rect">
            <a:avLst/>
          </a:prstGeom>
          <a:noFill/>
          <a:ln w="9525">
            <a:noFill/>
            <a:miter lim="800000"/>
            <a:headEnd/>
            <a:tailEnd/>
          </a:ln>
          <a:effectLst>
            <a:glow rad="101600">
              <a:schemeClr val="bg1">
                <a:alpha val="75000"/>
              </a:schemeClr>
            </a:glo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700</TotalTime>
  <Words>1725</Words>
  <Application>Microsoft Office PowerPoint</Application>
  <PresentationFormat>On-screen Show (4:3)</PresentationFormat>
  <Paragraphs>286</Paragraphs>
  <Slides>37</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 Unicode MS</vt:lpstr>
      <vt:lpstr>ＭＳ Ｐゴシック</vt:lpstr>
      <vt:lpstr>ＭＳ Ｐゴシック</vt:lpstr>
      <vt:lpstr>Arial</vt:lpstr>
      <vt:lpstr>Arial Narrow</vt:lpstr>
      <vt:lpstr>Calibri</vt:lpstr>
      <vt:lpstr>Cambria</vt:lpstr>
      <vt:lpstr>Franklin Gothic Book</vt:lpstr>
      <vt:lpstr>Franklin Gothic Medium</vt:lpstr>
      <vt:lpstr>IPAMincho</vt:lpstr>
      <vt:lpstr>Symbol</vt:lpstr>
      <vt:lpstr>Times</vt:lpstr>
      <vt:lpstr>Tunga</vt:lpstr>
      <vt:lpstr>Wingdings</vt:lpstr>
      <vt:lpstr>Angles</vt:lpstr>
      <vt:lpstr>DE Cancer Consortium and Screening for Life  State wide Lung CA Screening Program 2015</vt:lpstr>
      <vt:lpstr>The Lung Cancer problem</vt:lpstr>
      <vt:lpstr>The DE Lung Cancer problem</vt:lpstr>
      <vt:lpstr>History of Lung CA Screening</vt:lpstr>
      <vt:lpstr>International Early lung cancer action program (I-ELCAP)</vt:lpstr>
      <vt:lpstr>National Lung Screening Trial (NLST) (NEJM 8/4/2011)</vt:lpstr>
      <vt:lpstr>National Lung Screening Trial (NEJM 8/4/2011)</vt:lpstr>
      <vt:lpstr>The National Lung Screening Trial Research Team . N Engl J Med 2011;365:395-409.</vt:lpstr>
      <vt:lpstr>Gould MK. N Engl J Med 2014;371:1813-1820.</vt:lpstr>
      <vt:lpstr>2014 DE Cancer Consortium Report</vt:lpstr>
      <vt:lpstr>Early Detection and Prevention Committee</vt:lpstr>
      <vt:lpstr>NCCN LDCt Program Recommendations</vt:lpstr>
      <vt:lpstr>DE Screening For Life Program Features</vt:lpstr>
      <vt:lpstr>2015 Fiscal Year Status</vt:lpstr>
      <vt:lpstr>Lung Cancer  Screening Guidelines</vt:lpstr>
      <vt:lpstr>PowerPoint Presentation</vt:lpstr>
      <vt:lpstr>Patient Pathway</vt:lpstr>
      <vt:lpstr>Patient Pathway</vt:lpstr>
      <vt:lpstr>Imaging Facility</vt:lpstr>
      <vt:lpstr>Radiologist Criteria </vt:lpstr>
      <vt:lpstr>Multi disciplinary Lung team (MDT)</vt:lpstr>
      <vt:lpstr>Screening findings</vt:lpstr>
      <vt:lpstr>Follow UP of screening findings</vt:lpstr>
      <vt:lpstr>Lung Screening Program Status</vt:lpstr>
      <vt:lpstr>Marketing Campaign</vt:lpstr>
      <vt:lpstr>Optimal lung screening program</vt:lpstr>
      <vt:lpstr>Gould MK. N Engl J Med 2014; 371:1813-1820.</vt:lpstr>
      <vt:lpstr>MEDicare Evidence and Coverage Advisory Committee (MEDCAC) 4/30/2014</vt:lpstr>
      <vt:lpstr>Current National Landscape</vt:lpstr>
      <vt:lpstr>Lung Screening by Low Dose CT (LDCT)</vt:lpstr>
      <vt:lpstr>Lung Screening by Low Dose CT (LDCT)</vt:lpstr>
      <vt:lpstr>Lung Screening by Low Dose CT (LDCT)</vt:lpstr>
      <vt:lpstr>DE Lung Cancer Screening potential</vt:lpstr>
      <vt:lpstr>Lung screening recent literature</vt:lpstr>
      <vt:lpstr>2015 DE Cancer Consortium &amp; Early Detection and prevention Committee</vt:lpstr>
      <vt:lpstr>A special thanks</vt:lpstr>
      <vt:lpstr>PowerPoint Presentation</vt:lpstr>
    </vt:vector>
  </TitlesOfParts>
  <Company>Medical Oncology Hematology Consultants,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Cancer Consortium and Screening for Life  State wide Lung CA Screening Program 2014</dc:title>
  <dc:creator>Steve Grubbs</dc:creator>
  <cp:lastModifiedBy>Stuart Thomas</cp:lastModifiedBy>
  <cp:revision>63</cp:revision>
  <cp:lastPrinted>2015-04-13T02:13:08Z</cp:lastPrinted>
  <dcterms:created xsi:type="dcterms:W3CDTF">2014-09-30T01:19:26Z</dcterms:created>
  <dcterms:modified xsi:type="dcterms:W3CDTF">2015-04-27T23:18:19Z</dcterms:modified>
</cp:coreProperties>
</file>