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36"/>
  </p:notesMasterIdLst>
  <p:sldIdLst>
    <p:sldId id="258" r:id="rId3"/>
    <p:sldId id="309" r:id="rId4"/>
    <p:sldId id="298" r:id="rId5"/>
    <p:sldId id="323" r:id="rId6"/>
    <p:sldId id="317" r:id="rId7"/>
    <p:sldId id="313" r:id="rId8"/>
    <p:sldId id="318" r:id="rId9"/>
    <p:sldId id="315" r:id="rId10"/>
    <p:sldId id="319" r:id="rId11"/>
    <p:sldId id="259" r:id="rId12"/>
    <p:sldId id="261" r:id="rId13"/>
    <p:sldId id="316" r:id="rId14"/>
    <p:sldId id="324" r:id="rId15"/>
    <p:sldId id="325" r:id="rId16"/>
    <p:sldId id="322" r:id="rId17"/>
    <p:sldId id="262" r:id="rId18"/>
    <p:sldId id="264" r:id="rId19"/>
    <p:sldId id="263" r:id="rId20"/>
    <p:sldId id="267" r:id="rId21"/>
    <p:sldId id="269" r:id="rId22"/>
    <p:sldId id="270" r:id="rId23"/>
    <p:sldId id="271" r:id="rId24"/>
    <p:sldId id="272" r:id="rId25"/>
    <p:sldId id="276" r:id="rId26"/>
    <p:sldId id="275" r:id="rId27"/>
    <p:sldId id="308" r:id="rId28"/>
    <p:sldId id="326" r:id="rId29"/>
    <p:sldId id="302" r:id="rId30"/>
    <p:sldId id="304" r:id="rId31"/>
    <p:sldId id="305" r:id="rId32"/>
    <p:sldId id="289" r:id="rId33"/>
    <p:sldId id="290" r:id="rId34"/>
    <p:sldId id="291"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9" autoAdjust="0"/>
    <p:restoredTop sz="93040" autoAdjust="0"/>
  </p:normalViewPr>
  <p:slideViewPr>
    <p:cSldViewPr>
      <p:cViewPr varScale="1">
        <p:scale>
          <a:sx n="101" d="100"/>
          <a:sy n="101" d="100"/>
        </p:scale>
        <p:origin x="-264" y="-102"/>
      </p:cViewPr>
      <p:guideLst>
        <p:guide orient="horz" pos="2160"/>
        <p:guide pos="2880"/>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A16D1F54-5EA3-4F4A-AC5C-20FF07BB3939}" type="datetimeFigureOut">
              <a:rPr lang="en-US" smtClean="0"/>
              <a:t>4/13/2015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48A709A-12AB-45D4-8836-218D12AB60B7}" type="slidenum">
              <a:rPr lang="en-US" smtClean="0"/>
              <a:t>‹#›</a:t>
            </a:fld>
            <a:endParaRPr lang="en-US" dirty="0"/>
          </a:p>
        </p:txBody>
      </p:sp>
    </p:spTree>
    <p:extLst>
      <p:ext uri="{BB962C8B-B14F-4D97-AF65-F5344CB8AC3E}">
        <p14:creationId xmlns:p14="http://schemas.microsoft.com/office/powerpoint/2010/main" val="786343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definition:</a:t>
            </a:r>
            <a:r>
              <a:rPr lang="en-US" baseline="0" dirty="0" smtClean="0"/>
              <a:t>  interests of medically underserved populations, low income persons, minority groups, individuals with chronic disease and other conditions/needs.  Define by geographic location or </a:t>
            </a:r>
            <a:r>
              <a:rPr lang="en-US" baseline="0" dirty="0" smtClean="0"/>
              <a:t>populations </a:t>
            </a:r>
            <a:r>
              <a:rPr lang="en-US" baseline="0" dirty="0" smtClean="0"/>
              <a:t>service and/or the principal functions or mission of the facility e.g. all with cancer or heart disease.  </a:t>
            </a:r>
            <a:endParaRPr lang="en-US" dirty="0"/>
          </a:p>
        </p:txBody>
      </p:sp>
      <p:sp>
        <p:nvSpPr>
          <p:cNvPr id="4" name="Slide Number Placeholder 3"/>
          <p:cNvSpPr>
            <a:spLocks noGrp="1"/>
          </p:cNvSpPr>
          <p:nvPr>
            <p:ph type="sldNum" sz="quarter" idx="10"/>
          </p:nvPr>
        </p:nvSpPr>
        <p:spPr/>
        <p:txBody>
          <a:bodyPr/>
          <a:lstStyle/>
          <a:p>
            <a:fld id="{1AE99C71-42C5-4C4D-9DAB-D81C1A9E0865}" type="slidenum">
              <a:rPr lang="en-US" smtClean="0"/>
              <a:t>6</a:t>
            </a:fld>
            <a:endParaRPr lang="en-US" dirty="0"/>
          </a:p>
        </p:txBody>
      </p:sp>
    </p:spTree>
    <p:extLst>
      <p:ext uri="{BB962C8B-B14F-4D97-AF65-F5344CB8AC3E}">
        <p14:creationId xmlns:p14="http://schemas.microsoft.com/office/powerpoint/2010/main" val="1599202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8132" name="Slide Number Placeholder 3"/>
          <p:cNvSpPr>
            <a:spLocks noGrp="1"/>
          </p:cNvSpPr>
          <p:nvPr>
            <p:ph type="sldNum" sz="quarter" idx="5"/>
          </p:nvPr>
        </p:nvSpPr>
        <p:spPr>
          <a:noFill/>
        </p:spPr>
        <p:txBody>
          <a:bodyPr/>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3D240A96-2AC7-4323-9C61-0C54E6BA5D76}" type="slidenum">
              <a:rPr lang="en-US" altLang="en-US" smtClean="0"/>
              <a:pPr eaLnBrk="1" hangingPunct="1">
                <a:spcBef>
                  <a:spcPct val="0"/>
                </a:spcBef>
              </a:pPr>
              <a:t>8</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8A709A-12AB-45D4-8836-218D12AB60B7}" type="slidenum">
              <a:rPr lang="en-US" smtClean="0"/>
              <a:t>15</a:t>
            </a:fld>
            <a:endParaRPr lang="en-US" dirty="0"/>
          </a:p>
        </p:txBody>
      </p:sp>
    </p:spTree>
    <p:extLst>
      <p:ext uri="{BB962C8B-B14F-4D97-AF65-F5344CB8AC3E}">
        <p14:creationId xmlns:p14="http://schemas.microsoft.com/office/powerpoint/2010/main" val="153310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01637" lvl="1" indent="0">
              <a:buNone/>
            </a:pPr>
            <a:r>
              <a:rPr lang="en-US" sz="1200" dirty="0" smtClean="0"/>
              <a:t>National Comprehensive Cancer Network</a:t>
            </a:r>
          </a:p>
          <a:p>
            <a:endParaRPr lang="en-US" dirty="0"/>
          </a:p>
        </p:txBody>
      </p:sp>
      <p:sp>
        <p:nvSpPr>
          <p:cNvPr id="4" name="Slide Number Placeholder 3"/>
          <p:cNvSpPr>
            <a:spLocks noGrp="1"/>
          </p:cNvSpPr>
          <p:nvPr>
            <p:ph type="sldNum" sz="quarter" idx="10"/>
          </p:nvPr>
        </p:nvSpPr>
        <p:spPr/>
        <p:txBody>
          <a:bodyPr/>
          <a:lstStyle/>
          <a:p>
            <a:fld id="{048A709A-12AB-45D4-8836-218D12AB60B7}" type="slidenum">
              <a:rPr lang="en-US" smtClean="0"/>
              <a:t>25</a:t>
            </a:fld>
            <a:endParaRPr lang="en-US" dirty="0"/>
          </a:p>
        </p:txBody>
      </p:sp>
    </p:spTree>
    <p:extLst>
      <p:ext uri="{BB962C8B-B14F-4D97-AF65-F5344CB8AC3E}">
        <p14:creationId xmlns:p14="http://schemas.microsoft.com/office/powerpoint/2010/main" val="2176679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ASCO Needs Assessment with questions to</a:t>
            </a:r>
            <a:r>
              <a:rPr lang="en-US" baseline="0" dirty="0" smtClean="0"/>
              <a:t> help programs determine which of these survivor care models should be employed.  </a:t>
            </a:r>
            <a:endParaRPr lang="en-US" dirty="0"/>
          </a:p>
        </p:txBody>
      </p:sp>
      <p:sp>
        <p:nvSpPr>
          <p:cNvPr id="4" name="Slide Number Placeholder 3"/>
          <p:cNvSpPr>
            <a:spLocks noGrp="1"/>
          </p:cNvSpPr>
          <p:nvPr>
            <p:ph type="sldNum" sz="quarter" idx="10"/>
          </p:nvPr>
        </p:nvSpPr>
        <p:spPr/>
        <p:txBody>
          <a:bodyPr/>
          <a:lstStyle/>
          <a:p>
            <a:fld id="{43174652-7D17-4C28-884D-2CC691D02F0F}" type="slidenum">
              <a:rPr lang="en-US" smtClean="0"/>
              <a:t>28</a:t>
            </a:fld>
            <a:endParaRPr lang="en-US" dirty="0"/>
          </a:p>
        </p:txBody>
      </p:sp>
    </p:spTree>
    <p:extLst>
      <p:ext uri="{BB962C8B-B14F-4D97-AF65-F5344CB8AC3E}">
        <p14:creationId xmlns:p14="http://schemas.microsoft.com/office/powerpoint/2010/main" val="2769666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300">
                <a:solidFill>
                  <a:schemeClr val="tx1"/>
                </a:solidFill>
                <a:latin typeface="Calibri" pitchFamily="34" charset="0"/>
              </a:defRPr>
            </a:lvl1pPr>
            <a:lvl2pPr marL="749859" indent="-288408" eaLnBrk="0" hangingPunct="0">
              <a:spcBef>
                <a:spcPct val="30000"/>
              </a:spcBef>
              <a:defRPr sz="1300">
                <a:solidFill>
                  <a:schemeClr val="tx1"/>
                </a:solidFill>
                <a:latin typeface="Calibri" pitchFamily="34" charset="0"/>
              </a:defRPr>
            </a:lvl2pPr>
            <a:lvl3pPr marL="1153629" indent="-230726" eaLnBrk="0" hangingPunct="0">
              <a:spcBef>
                <a:spcPct val="30000"/>
              </a:spcBef>
              <a:defRPr sz="1300">
                <a:solidFill>
                  <a:schemeClr val="tx1"/>
                </a:solidFill>
                <a:latin typeface="Calibri" pitchFamily="34" charset="0"/>
              </a:defRPr>
            </a:lvl3pPr>
            <a:lvl4pPr marL="1615081" indent="-230726" eaLnBrk="0" hangingPunct="0">
              <a:spcBef>
                <a:spcPct val="30000"/>
              </a:spcBef>
              <a:defRPr sz="1300">
                <a:solidFill>
                  <a:schemeClr val="tx1"/>
                </a:solidFill>
                <a:latin typeface="Calibri" pitchFamily="34" charset="0"/>
              </a:defRPr>
            </a:lvl4pPr>
            <a:lvl5pPr marL="2076534" indent="-230726" eaLnBrk="0" hangingPunct="0">
              <a:spcBef>
                <a:spcPct val="30000"/>
              </a:spcBef>
              <a:defRPr sz="1300">
                <a:solidFill>
                  <a:schemeClr val="tx1"/>
                </a:solidFill>
                <a:latin typeface="Calibri" pitchFamily="34" charset="0"/>
              </a:defRPr>
            </a:lvl5pPr>
            <a:lvl6pPr marL="2537985" indent="-230726" defTabSz="461452" eaLnBrk="0" fontAlgn="base" hangingPunct="0">
              <a:spcBef>
                <a:spcPct val="30000"/>
              </a:spcBef>
              <a:spcAft>
                <a:spcPct val="0"/>
              </a:spcAft>
              <a:defRPr sz="1300">
                <a:solidFill>
                  <a:schemeClr val="tx1"/>
                </a:solidFill>
                <a:latin typeface="Calibri" pitchFamily="34" charset="0"/>
              </a:defRPr>
            </a:lvl6pPr>
            <a:lvl7pPr marL="2999437" indent="-230726" defTabSz="461452" eaLnBrk="0" fontAlgn="base" hangingPunct="0">
              <a:spcBef>
                <a:spcPct val="30000"/>
              </a:spcBef>
              <a:spcAft>
                <a:spcPct val="0"/>
              </a:spcAft>
              <a:defRPr sz="1300">
                <a:solidFill>
                  <a:schemeClr val="tx1"/>
                </a:solidFill>
                <a:latin typeface="Calibri" pitchFamily="34" charset="0"/>
              </a:defRPr>
            </a:lvl7pPr>
            <a:lvl8pPr marL="3460889" indent="-230726" defTabSz="461452" eaLnBrk="0" fontAlgn="base" hangingPunct="0">
              <a:spcBef>
                <a:spcPct val="30000"/>
              </a:spcBef>
              <a:spcAft>
                <a:spcPct val="0"/>
              </a:spcAft>
              <a:defRPr sz="1300">
                <a:solidFill>
                  <a:schemeClr val="tx1"/>
                </a:solidFill>
                <a:latin typeface="Calibri" pitchFamily="34" charset="0"/>
              </a:defRPr>
            </a:lvl8pPr>
            <a:lvl9pPr marL="3922340" indent="-230726" defTabSz="461452" eaLnBrk="0" fontAlgn="base" hangingPunct="0">
              <a:spcBef>
                <a:spcPct val="30000"/>
              </a:spcBef>
              <a:spcAft>
                <a:spcPct val="0"/>
              </a:spcAft>
              <a:defRPr sz="1300">
                <a:solidFill>
                  <a:schemeClr val="tx1"/>
                </a:solidFill>
                <a:latin typeface="Calibri" pitchFamily="34" charset="0"/>
              </a:defRPr>
            </a:lvl9pPr>
          </a:lstStyle>
          <a:p>
            <a:pPr eaLnBrk="1" hangingPunct="1">
              <a:spcBef>
                <a:spcPct val="0"/>
              </a:spcBef>
            </a:pPr>
            <a:fld id="{FDF2BCFC-82EC-4404-A811-190853B3E235}" type="slidenum">
              <a:rPr lang="en-US" altLang="en-US">
                <a:solidFill>
                  <a:srgbClr val="000000"/>
                </a:solidFill>
              </a:rPr>
              <a:pPr eaLnBrk="1" hangingPunct="1">
                <a:spcBef>
                  <a:spcPct val="0"/>
                </a:spcBef>
              </a:pPr>
              <a:t>29</a:t>
            </a:fld>
            <a:endParaRPr lang="en-US" altLang="en-US" dirty="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B3E4D79E-E53C-4862-B33A-79C2A7C0AC71}" type="slidenum">
              <a:rPr lang="en-US" smtClean="0"/>
              <a:t>32</a:t>
            </a:fld>
            <a:endParaRPr lang="en-US" dirty="0"/>
          </a:p>
        </p:txBody>
      </p:sp>
    </p:spTree>
    <p:extLst>
      <p:ext uri="{BB962C8B-B14F-4D97-AF65-F5344CB8AC3E}">
        <p14:creationId xmlns:p14="http://schemas.microsoft.com/office/powerpoint/2010/main" val="1893481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C Title Slide">
    <p:spTree>
      <p:nvGrpSpPr>
        <p:cNvPr id="1" name=""/>
        <p:cNvGrpSpPr/>
        <p:nvPr/>
      </p:nvGrpSpPr>
      <p:grpSpPr>
        <a:xfrm>
          <a:off x="0" y="0"/>
          <a:ext cx="0" cy="0"/>
          <a:chOff x="0" y="0"/>
          <a:chExt cx="0" cy="0"/>
        </a:xfrm>
      </p:grpSpPr>
      <p:sp>
        <p:nvSpPr>
          <p:cNvPr id="9" name="Title 1"/>
          <p:cNvSpPr>
            <a:spLocks noGrp="1"/>
          </p:cNvSpPr>
          <p:nvPr>
            <p:ph type="title"/>
          </p:nvPr>
        </p:nvSpPr>
        <p:spPr>
          <a:xfrm>
            <a:off x="533400" y="4572000"/>
            <a:ext cx="8229600" cy="1371600"/>
          </a:xfrm>
          <a:prstGeom prst="rect">
            <a:avLst/>
          </a:prstGeom>
        </p:spPr>
        <p:txBody>
          <a:bodyPr>
            <a:normAutofit/>
          </a:bodyPr>
          <a:lstStyle>
            <a:lvl1pPr>
              <a:defRPr sz="2000">
                <a:solidFill>
                  <a:srgbClr val="00467F"/>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12862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17682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de Text Box with Title">
    <p:spTree>
      <p:nvGrpSpPr>
        <p:cNvPr id="1" name=""/>
        <p:cNvGrpSpPr/>
        <p:nvPr/>
      </p:nvGrpSpPr>
      <p:grpSpPr>
        <a:xfrm>
          <a:off x="0" y="0"/>
          <a:ext cx="0" cy="0"/>
          <a:chOff x="0" y="0"/>
          <a:chExt cx="0" cy="0"/>
        </a:xfrm>
      </p:grpSpPr>
      <p:sp>
        <p:nvSpPr>
          <p:cNvPr id="12" name="Content Placeholder 2"/>
          <p:cNvSpPr>
            <a:spLocks noGrp="1"/>
          </p:cNvSpPr>
          <p:nvPr>
            <p:ph idx="14"/>
          </p:nvPr>
        </p:nvSpPr>
        <p:spPr>
          <a:xfrm>
            <a:off x="457200" y="1051560"/>
            <a:ext cx="4038600" cy="50292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4779662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pic>
        <p:nvPicPr>
          <p:cNvPr id="4" name="Picture 6" descr="0049.57_Enterprise PPT Slides_Standard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ctrTitle"/>
          </p:nvPr>
        </p:nvSpPr>
        <p:spPr>
          <a:xfrm>
            <a:off x="344819" y="513047"/>
            <a:ext cx="8460670" cy="933605"/>
          </a:xfrm>
          <a:prstGeom prst="rect">
            <a:avLst/>
          </a:prstGeom>
        </p:spPr>
        <p:txBody>
          <a:bodyPr>
            <a:normAutofit/>
          </a:bodyPr>
          <a:lstStyle>
            <a:lvl1pPr algn="l">
              <a:defRPr sz="4000"/>
            </a:lvl1pPr>
          </a:lstStyle>
          <a:p>
            <a:r>
              <a:rPr lang="en-US" dirty="0" smtClean="0"/>
              <a:t>Click to edit Master title style</a:t>
            </a:r>
            <a:endParaRPr lang="en-US" dirty="0"/>
          </a:p>
        </p:txBody>
      </p:sp>
      <p:sp>
        <p:nvSpPr>
          <p:cNvPr id="9" name="Subtitle 2"/>
          <p:cNvSpPr>
            <a:spLocks noGrp="1"/>
          </p:cNvSpPr>
          <p:nvPr>
            <p:ph type="subTitle" idx="1"/>
          </p:nvPr>
        </p:nvSpPr>
        <p:spPr>
          <a:xfrm>
            <a:off x="344819" y="1446652"/>
            <a:ext cx="8460670" cy="4836256"/>
          </a:xfrm>
          <a:prstGeom prst="rect">
            <a:avLst/>
          </a:prstGeom>
        </p:spPr>
        <p:txBody>
          <a:bodyPr/>
          <a:lstStyle>
            <a:lvl1pPr marL="457200" indent="-457200" algn="l">
              <a:buFont typeface="Arial"/>
              <a:buChar char="•"/>
              <a:defRPr>
                <a:solidFill>
                  <a:schemeClr val="tx1">
                    <a:lumMod val="75000"/>
                    <a:lumOff val="25000"/>
                  </a:schemeClr>
                </a:solidFill>
              </a:defRPr>
            </a:lvl1pPr>
            <a:lvl2pPr marL="914400" indent="-457200" algn="l">
              <a:buFont typeface="Arial"/>
              <a:buChar char="•"/>
              <a:defRPr>
                <a:solidFill>
                  <a:schemeClr val="tx1">
                    <a:tint val="75000"/>
                  </a:schemeClr>
                </a:solidFill>
              </a:defRPr>
            </a:lvl2pPr>
            <a:lvl3pPr marL="1257300" indent="-342900" algn="l">
              <a:buFont typeface="Arial"/>
              <a:buChar char="•"/>
              <a:defRPr>
                <a:solidFill>
                  <a:schemeClr val="tx1">
                    <a:tint val="75000"/>
                  </a:schemeClr>
                </a:solidFill>
              </a:defRPr>
            </a:lvl3pPr>
            <a:lvl4pPr marL="1714500" indent="-342900" algn="l">
              <a:buFont typeface="Arial"/>
              <a:buChar char="•"/>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5"/>
          <p:cNvSpPr>
            <a:spLocks noGrp="1"/>
          </p:cNvSpPr>
          <p:nvPr>
            <p:ph type="sldNum" sz="quarter" idx="10"/>
          </p:nvPr>
        </p:nvSpPr>
        <p:spPr>
          <a:xfrm>
            <a:off x="6553200" y="6491288"/>
            <a:ext cx="2252663" cy="365125"/>
          </a:xfrm>
          <a:prstGeom prst="rect">
            <a:avLst/>
          </a:prstGeom>
        </p:spPr>
        <p:txBody>
          <a:bodyPr/>
          <a:lstStyle>
            <a:lvl1pPr fontAlgn="base">
              <a:spcBef>
                <a:spcPct val="0"/>
              </a:spcBef>
              <a:spcAft>
                <a:spcPct val="0"/>
              </a:spcAft>
              <a:defRPr>
                <a:latin typeface="Calibri" pitchFamily="34" charset="0"/>
              </a:defRPr>
            </a:lvl1pPr>
          </a:lstStyle>
          <a:p>
            <a:pPr>
              <a:defRPr/>
            </a:pPr>
            <a:fld id="{4630C3DE-A666-4F51-BA1C-8CC69FA506BE}" type="slidenum">
              <a:rPr lang="en-US"/>
              <a:pPr>
                <a:defRPr/>
              </a:pPr>
              <a:t>‹#›</a:t>
            </a:fld>
            <a:endParaRPr lang="en-US" dirty="0"/>
          </a:p>
        </p:txBody>
      </p:sp>
    </p:spTree>
    <p:extLst>
      <p:ext uri="{BB962C8B-B14F-4D97-AF65-F5344CB8AC3E}">
        <p14:creationId xmlns:p14="http://schemas.microsoft.com/office/powerpoint/2010/main" val="262039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1236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051560"/>
            <a:ext cx="8229600" cy="489204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80572400"/>
      </p:ext>
    </p:extLst>
  </p:cSld>
  <p:clrMapOvr>
    <a:masterClrMapping/>
  </p:clrMapOvr>
  <p:timing>
    <p:tnLst>
      <p:par>
        <p:cTn id="1" dur="indefinite" restart="never" nodeType="tmRoot"/>
      </p:par>
    </p:tn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245938469"/>
      </p:ext>
    </p:extLst>
  </p:cSld>
  <p:clrMapOvr>
    <a:masterClrMapping/>
  </p:clrMapOvr>
  <p:timing>
    <p:tnLst>
      <p:par>
        <p:cTn id="1" dur="indefinite" restart="never" nodeType="tmRoot"/>
      </p:par>
    </p:tn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line title two columns">
    <p:spTree>
      <p:nvGrpSpPr>
        <p:cNvPr id="1" name=""/>
        <p:cNvGrpSpPr/>
        <p:nvPr/>
      </p:nvGrpSpPr>
      <p:grpSpPr>
        <a:xfrm>
          <a:off x="0" y="0"/>
          <a:ext cx="0" cy="0"/>
          <a:chOff x="0" y="0"/>
          <a:chExt cx="0" cy="0"/>
        </a:xfrm>
      </p:grpSpPr>
      <p:sp>
        <p:nvSpPr>
          <p:cNvPr id="16" name="Content Placeholder 2"/>
          <p:cNvSpPr>
            <a:spLocks noGrp="1"/>
          </p:cNvSpPr>
          <p:nvPr>
            <p:ph idx="14"/>
          </p:nvPr>
        </p:nvSpPr>
        <p:spPr>
          <a:xfrm>
            <a:off x="457200" y="1051560"/>
            <a:ext cx="4038600" cy="49530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15"/>
          </p:nvPr>
        </p:nvSpPr>
        <p:spPr>
          <a:xfrm>
            <a:off x="4648200" y="1051560"/>
            <a:ext cx="4038600" cy="49530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37025448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051560"/>
            <a:ext cx="8229600" cy="489204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3135430896"/>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two columns">
    <p:spTree>
      <p:nvGrpSpPr>
        <p:cNvPr id="1" name=""/>
        <p:cNvGrpSpPr/>
        <p:nvPr/>
      </p:nvGrpSpPr>
      <p:grpSpPr>
        <a:xfrm>
          <a:off x="0" y="0"/>
          <a:ext cx="0" cy="0"/>
          <a:chOff x="0" y="0"/>
          <a:chExt cx="0" cy="0"/>
        </a:xfrm>
      </p:grpSpPr>
      <p:sp>
        <p:nvSpPr>
          <p:cNvPr id="16" name="Content Placeholder 2"/>
          <p:cNvSpPr>
            <a:spLocks noGrp="1"/>
          </p:cNvSpPr>
          <p:nvPr>
            <p:ph idx="14"/>
          </p:nvPr>
        </p:nvSpPr>
        <p:spPr>
          <a:xfrm>
            <a:off x="457200" y="1051560"/>
            <a:ext cx="4038600" cy="49530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idx="15"/>
          </p:nvPr>
        </p:nvSpPr>
        <p:spPr>
          <a:xfrm>
            <a:off x="4648200" y="1051560"/>
            <a:ext cx="4038600" cy="49530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12937216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two columns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051560"/>
            <a:ext cx="4040188" cy="541060"/>
          </a:xfrm>
          <a:prstGeom prst="rect">
            <a:avLst/>
          </a:prstGeom>
        </p:spPr>
        <p:txBody>
          <a:bodyPr anchor="b"/>
          <a:lstStyle>
            <a:lvl1pPr marL="0" indent="0" algn="ctr">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idx="14"/>
          </p:nvPr>
        </p:nvSpPr>
        <p:spPr>
          <a:xfrm>
            <a:off x="4648200" y="1051560"/>
            <a:ext cx="4040188" cy="541060"/>
          </a:xfrm>
          <a:prstGeom prst="rect">
            <a:avLst/>
          </a:prstGeom>
        </p:spPr>
        <p:txBody>
          <a:bodyPr anchor="b"/>
          <a:lstStyle>
            <a:lvl1pPr marL="0" indent="0" algn="ctr">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Content Placeholder 2"/>
          <p:cNvSpPr>
            <a:spLocks noGrp="1"/>
          </p:cNvSpPr>
          <p:nvPr>
            <p:ph idx="15"/>
          </p:nvPr>
        </p:nvSpPr>
        <p:spPr>
          <a:xfrm>
            <a:off x="457200" y="1600200"/>
            <a:ext cx="4038600" cy="44196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6"/>
          </p:nvPr>
        </p:nvSpPr>
        <p:spPr>
          <a:xfrm>
            <a:off x="4648200" y="1600200"/>
            <a:ext cx="4038600" cy="4419600"/>
          </a:xfrm>
          <a:prstGeom prst="rect">
            <a:avLst/>
          </a:prstGeom>
        </p:spPr>
        <p:txBody>
          <a:bodyPr/>
          <a:lstStyle>
            <a:lvl1pPr marL="284163" indent="-284163">
              <a:buFontTx/>
              <a:buBlip>
                <a:blip r:embed="rId2"/>
              </a:buBlip>
              <a:defRPr sz="2200">
                <a:latin typeface="+mn-lt"/>
                <a:ea typeface="Arial Unicode MS" panose="020B0604020202020204" pitchFamily="34" charset="-128"/>
                <a:cs typeface="Arial Unicode MS" panose="020B0604020202020204" pitchFamily="34" charset="-128"/>
              </a:defRPr>
            </a:lvl1pPr>
            <a:lvl2pPr marL="685800" indent="-284163">
              <a:buClr>
                <a:srgbClr val="004689"/>
              </a:buClr>
              <a:defRPr sz="1800">
                <a:latin typeface="+mn-lt"/>
                <a:ea typeface="Arial Unicode MS" panose="020B0604020202020204" pitchFamily="34" charset="-128"/>
                <a:cs typeface="Arial Unicode MS" panose="020B0604020202020204" pitchFamily="34" charset="-128"/>
              </a:defRPr>
            </a:lvl2pPr>
            <a:lvl3pPr marL="969963" indent="-228600">
              <a:buClr>
                <a:srgbClr val="00467F"/>
              </a:buClr>
              <a:defRPr sz="1800">
                <a:latin typeface="+mn-lt"/>
                <a:ea typeface="Arial Unicode MS" panose="020B0604020202020204" pitchFamily="34" charset="-128"/>
                <a:cs typeface="Arial Unicode MS" panose="020B0604020202020204" pitchFamily="34" charset="-128"/>
              </a:defRPr>
            </a:lvl3pPr>
            <a:lvl4pPr marL="1316038" indent="-228600">
              <a:buClr>
                <a:srgbClr val="00467F"/>
              </a:buClr>
              <a:tabLst>
                <a:tab pos="1371600" algn="l"/>
              </a:tabLst>
              <a:defRPr sz="1600">
                <a:latin typeface="+mn-lt"/>
                <a:ea typeface="Arial Unicode MS" panose="020B0604020202020204" pitchFamily="34" charset="-128"/>
                <a:cs typeface="Arial Unicode MS" panose="020B0604020202020204" pitchFamily="34" charset="-128"/>
              </a:defRPr>
            </a:lvl4pPr>
            <a:lvl5pPr marL="1600200" indent="-228600">
              <a:buClr>
                <a:srgbClr val="00467F"/>
              </a:buClr>
              <a:defRPr sz="1600">
                <a:latin typeface="+mn-lt"/>
                <a:ea typeface="Arial Unicode MS" panose="020B0604020202020204" pitchFamily="34" charset="-128"/>
                <a:cs typeface="Arial Unicode MS" panose="020B0604020202020204"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39330528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28600" y="137160"/>
            <a:ext cx="8686800" cy="685800"/>
          </a:xfrm>
          <a:prstGeom prst="rect">
            <a:avLst/>
          </a:prstGeom>
        </p:spPr>
        <p:txBody>
          <a:bodyPr anchor="ctr" anchorCtr="0">
            <a:normAutofit/>
          </a:bodyPr>
          <a:lstStyle>
            <a:lvl1pPr>
              <a:lnSpc>
                <a:spcPct val="80000"/>
              </a:lnSpc>
              <a:defRPr sz="2600" b="0">
                <a:solidFill>
                  <a:srgbClr val="00467F"/>
                </a:solidFill>
                <a:latin typeface="Cambria" panose="02040503050406030204" pitchFamily="18" charset="0"/>
              </a:defRPr>
            </a:lvl1pPr>
          </a:lstStyle>
          <a:p>
            <a:r>
              <a:rPr lang="en-US" dirty="0" smtClean="0"/>
              <a:t>Click to edit Master title style</a:t>
            </a:r>
            <a:br>
              <a:rPr lang="en-US" dirty="0" smtClean="0"/>
            </a:br>
            <a:r>
              <a:rPr lang="en-US" dirty="0" smtClean="0"/>
              <a:t>Click to edit Master title style</a:t>
            </a:r>
            <a:endParaRPr lang="en-US" dirty="0"/>
          </a:p>
        </p:txBody>
      </p:sp>
    </p:spTree>
    <p:extLst>
      <p:ext uri="{BB962C8B-B14F-4D97-AF65-F5344CB8AC3E}">
        <p14:creationId xmlns:p14="http://schemas.microsoft.com/office/powerpoint/2010/main" val="1999280779"/>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1" name="Subtitle 2"/>
          <p:cNvSpPr txBox="1">
            <a:spLocks/>
          </p:cNvSpPr>
          <p:nvPr userDrawn="1"/>
        </p:nvSpPr>
        <p:spPr>
          <a:xfrm>
            <a:off x="0" y="6629400"/>
            <a:ext cx="9144000" cy="228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600"/>
              </a:spcBef>
            </a:pPr>
            <a:r>
              <a:rPr lang="en-US" sz="700" dirty="0" smtClean="0">
                <a:solidFill>
                  <a:srgbClr val="00467F"/>
                </a:solidFill>
                <a:latin typeface="Arial" panose="020B0604020202020204" pitchFamily="34" charset="0"/>
                <a:cs typeface="Arial" panose="020B0604020202020204" pitchFamily="34" charset="0"/>
              </a:rPr>
              <a:t>© American College of Surgeons 2015—Content cannot be reproduced or repurposed without written permission of the American College of Surgeons.</a:t>
            </a:r>
            <a:endParaRPr lang="en-US" sz="700"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4704855"/>
      </p:ext>
    </p:extLst>
  </p:cSld>
  <p:clrMap bg1="lt1" tx1="dk1" bg2="lt2" tx2="dk2" accent1="accent1" accent2="accent2" accent3="accent3" accent4="accent4" accent5="accent5" accent6="accent6" hlink="hlink" folHlink="folHlink"/>
  <p:sldLayoutIdLst>
    <p:sldLayoutId id="2147483651" r:id="rId1"/>
    <p:sldLayoutId id="2147483659" r:id="rId2"/>
    <p:sldLayoutId id="2147483660" r:id="rId3"/>
    <p:sldLayoutId id="2147483661" r:id="rId4"/>
    <p:sldLayoutId id="2147483662" r:id="rId5"/>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7086600" y="6629400"/>
            <a:ext cx="2057400" cy="228600"/>
          </a:xfrm>
          <a:prstGeom prst="rect">
            <a:avLst/>
          </a:prstGeom>
        </p:spPr>
        <p:txBody>
          <a:bodyPr/>
          <a:lstStyle>
            <a:defPPr>
              <a:defRPr lang="en-US"/>
            </a:defPPr>
            <a:lvl1pPr marL="0" algn="r" defTabSz="914400" rtl="0" eaLnBrk="1" latinLnBrk="0" hangingPunct="1">
              <a:defRPr sz="900" kern="1200">
                <a:solidFill>
                  <a:srgbClr val="0046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38B8E29-CC5C-4B18-A2D5-765387473472}" type="slidenum">
              <a:rPr lang="en-US" smtClean="0"/>
              <a:pPr/>
              <a:t>‹#›</a:t>
            </a:fld>
            <a:endParaRPr lang="en-US" dirty="0"/>
          </a:p>
        </p:txBody>
      </p:sp>
      <p:sp>
        <p:nvSpPr>
          <p:cNvPr id="13" name="Subtitle 2"/>
          <p:cNvSpPr txBox="1">
            <a:spLocks/>
          </p:cNvSpPr>
          <p:nvPr userDrawn="1"/>
        </p:nvSpPr>
        <p:spPr>
          <a:xfrm>
            <a:off x="-1123" y="7348954"/>
            <a:ext cx="9144000" cy="2286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900" dirty="0" smtClean="0"/>
              <a:t>American College of Surgeons 2013</a:t>
            </a:r>
            <a:endParaRPr lang="en-US" sz="900" dirty="0"/>
          </a:p>
        </p:txBody>
      </p:sp>
      <p:sp>
        <p:nvSpPr>
          <p:cNvPr id="16" name="Subtitle 2"/>
          <p:cNvSpPr txBox="1">
            <a:spLocks/>
          </p:cNvSpPr>
          <p:nvPr userDrawn="1"/>
        </p:nvSpPr>
        <p:spPr>
          <a:xfrm>
            <a:off x="5029200" y="6324600"/>
            <a:ext cx="4114800" cy="381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119063" indent="-119063" algn="l">
              <a:spcBef>
                <a:spcPts val="600"/>
              </a:spcBef>
            </a:pPr>
            <a:r>
              <a:rPr lang="en-US" sz="700" dirty="0" smtClean="0">
                <a:solidFill>
                  <a:srgbClr val="00467F"/>
                </a:solidFill>
                <a:latin typeface="Arial" panose="020B0604020202020204" pitchFamily="34" charset="0"/>
                <a:cs typeface="Arial" panose="020B0604020202020204" pitchFamily="34" charset="0"/>
              </a:rPr>
              <a:t>©  American College of Surgeons 2015—Content cannot be reproduced or </a:t>
            </a:r>
            <a:br>
              <a:rPr lang="en-US" sz="700" dirty="0" smtClean="0">
                <a:solidFill>
                  <a:srgbClr val="00467F"/>
                </a:solidFill>
                <a:latin typeface="Arial" panose="020B0604020202020204" pitchFamily="34" charset="0"/>
                <a:cs typeface="Arial" panose="020B0604020202020204" pitchFamily="34" charset="0"/>
              </a:rPr>
            </a:br>
            <a:r>
              <a:rPr lang="en-US" sz="700" dirty="0" smtClean="0">
                <a:solidFill>
                  <a:srgbClr val="00467F"/>
                </a:solidFill>
                <a:latin typeface="Arial" panose="020B0604020202020204" pitchFamily="34" charset="0"/>
                <a:cs typeface="Arial" panose="020B0604020202020204" pitchFamily="34" charset="0"/>
              </a:rPr>
              <a:t>repurposed </a:t>
            </a:r>
            <a:r>
              <a:rPr lang="en-US" sz="700" baseline="0" dirty="0" smtClean="0">
                <a:solidFill>
                  <a:srgbClr val="00467F"/>
                </a:solidFill>
                <a:latin typeface="Arial" panose="020B0604020202020204" pitchFamily="34" charset="0"/>
                <a:cs typeface="Arial" panose="020B0604020202020204" pitchFamily="34" charset="0"/>
              </a:rPr>
              <a:t> </a:t>
            </a:r>
            <a:r>
              <a:rPr lang="en-US" sz="700" dirty="0" smtClean="0">
                <a:solidFill>
                  <a:srgbClr val="00467F"/>
                </a:solidFill>
                <a:latin typeface="Arial" panose="020B0604020202020204" pitchFamily="34" charset="0"/>
                <a:cs typeface="Arial" panose="020B0604020202020204" pitchFamily="34" charset="0"/>
              </a:rPr>
              <a:t>without written permission of the American College of Surgeons.</a:t>
            </a:r>
            <a:endParaRPr lang="en-US" sz="700" dirty="0">
              <a:solidFill>
                <a:srgbClr val="00467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7952183"/>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63" r:id="rId7"/>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www.asco.org/practice-research/asco-cancer-survivorship-compendiu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0"/>
            <a:ext cx="8686800" cy="1371600"/>
          </a:xfrm>
        </p:spPr>
        <p:txBody>
          <a:bodyPr>
            <a:normAutofit fontScale="90000"/>
          </a:bodyPr>
          <a:lstStyle/>
          <a:p>
            <a:r>
              <a:rPr lang="en-US" sz="2800" i="1" dirty="0" smtClean="0"/>
              <a:t>Cancer Survivor Transitions:  Continuum of Care Standards</a:t>
            </a:r>
            <a:br>
              <a:rPr lang="en-US" sz="2800" i="1" dirty="0" smtClean="0"/>
            </a:br>
            <a:r>
              <a:rPr lang="en-US" sz="2400" dirty="0" smtClean="0"/>
              <a:t>Nina Miller, MSSW, OSW-C</a:t>
            </a:r>
            <a:br>
              <a:rPr lang="en-US" sz="2400" dirty="0" smtClean="0"/>
            </a:br>
            <a:r>
              <a:rPr lang="en-US" sz="2400" dirty="0" smtClean="0"/>
              <a:t>Commission on Cancer</a:t>
            </a:r>
            <a:br>
              <a:rPr lang="en-US" sz="2400" dirty="0" smtClean="0"/>
            </a:br>
            <a:r>
              <a:rPr lang="en-US" sz="2400" dirty="0" smtClean="0"/>
              <a:t>Chicago, IL</a:t>
            </a:r>
            <a:endParaRPr lang="en-US" sz="2400" dirty="0"/>
          </a:p>
        </p:txBody>
      </p:sp>
    </p:spTree>
    <p:extLst>
      <p:ext uri="{BB962C8B-B14F-4D97-AF65-F5344CB8AC3E}">
        <p14:creationId xmlns:p14="http://schemas.microsoft.com/office/powerpoint/2010/main" val="2481151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5828" y="609600"/>
            <a:ext cx="6010275" cy="4177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37428" y="609600"/>
            <a:ext cx="2438400" cy="4524315"/>
          </a:xfrm>
          <a:prstGeom prst="rect">
            <a:avLst/>
          </a:prstGeom>
          <a:noFill/>
        </p:spPr>
        <p:txBody>
          <a:bodyPr wrap="square" rtlCol="0">
            <a:spAutoFit/>
          </a:bodyPr>
          <a:lstStyle/>
          <a:p>
            <a:r>
              <a:rPr lang="en-US" dirty="0"/>
              <a:t>As of January 2014, it is estimated that there are 14.5 million cancer survivors in the United </a:t>
            </a:r>
            <a:r>
              <a:rPr lang="en-US" dirty="0" smtClean="0"/>
              <a:t>States representing </a:t>
            </a:r>
            <a:r>
              <a:rPr lang="en-US" dirty="0"/>
              <a:t>over 4% of the population. </a:t>
            </a:r>
            <a:endParaRPr lang="en-US" dirty="0" smtClean="0"/>
          </a:p>
          <a:p>
            <a:endParaRPr lang="en-US" dirty="0"/>
          </a:p>
          <a:p>
            <a:r>
              <a:rPr lang="en-US" dirty="0" smtClean="0"/>
              <a:t>The </a:t>
            </a:r>
            <a:r>
              <a:rPr lang="en-US" dirty="0"/>
              <a:t>number of cancer survivors is projected to increase by 31%, to almost 19 million, by 2024, </a:t>
            </a:r>
            <a:r>
              <a:rPr lang="en-US" dirty="0" smtClean="0"/>
              <a:t>representing </a:t>
            </a:r>
            <a:r>
              <a:rPr lang="en-US" dirty="0"/>
              <a:t>an increase of more than 4 million survivors in 10 years.</a:t>
            </a:r>
          </a:p>
        </p:txBody>
      </p:sp>
      <p:sp>
        <p:nvSpPr>
          <p:cNvPr id="2" name="TextBox 1"/>
          <p:cNvSpPr txBox="1"/>
          <p:nvPr/>
        </p:nvSpPr>
        <p:spPr>
          <a:xfrm>
            <a:off x="762000" y="5133915"/>
            <a:ext cx="7391400" cy="923330"/>
          </a:xfrm>
          <a:prstGeom prst="rect">
            <a:avLst/>
          </a:prstGeom>
          <a:noFill/>
        </p:spPr>
        <p:txBody>
          <a:bodyPr wrap="square" rtlCol="0">
            <a:spAutoFit/>
          </a:bodyPr>
          <a:lstStyle/>
          <a:p>
            <a:r>
              <a:rPr lang="en-US" dirty="0" smtClean="0"/>
              <a:t>“Primary </a:t>
            </a:r>
            <a:r>
              <a:rPr lang="en-US" dirty="0"/>
              <a:t>care providers will need to play an expanding role in the early detection of cancer, as well as the follow-up, health promotion, and cancer surveillance…necessary after initial cancer treatment</a:t>
            </a:r>
            <a:r>
              <a:rPr lang="en-US" dirty="0" smtClean="0"/>
              <a:t>.”  	</a:t>
            </a:r>
            <a:r>
              <a:rPr lang="en-US" sz="1400" dirty="0" smtClean="0"/>
              <a:t>P. </a:t>
            </a:r>
            <a:r>
              <a:rPr lang="en-US" sz="1400" dirty="0" smtClean="0"/>
              <a:t>Ganz</a:t>
            </a:r>
            <a:r>
              <a:rPr lang="en-US" sz="1400" dirty="0" smtClean="0"/>
              <a:t>, M.D., UCLA</a:t>
            </a:r>
            <a:endParaRPr lang="en-US" dirty="0"/>
          </a:p>
        </p:txBody>
      </p:sp>
    </p:spTree>
    <p:extLst>
      <p:ext uri="{BB962C8B-B14F-4D97-AF65-F5344CB8AC3E}">
        <p14:creationId xmlns:p14="http://schemas.microsoft.com/office/powerpoint/2010/main" val="3741792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09800" y="1676400"/>
            <a:ext cx="6477000" cy="4267200"/>
          </a:xfrm>
        </p:spPr>
        <p:txBody>
          <a:bodyPr/>
          <a:lstStyle/>
          <a:p>
            <a:pPr marL="0" indent="0">
              <a:buNone/>
            </a:pPr>
            <a:r>
              <a:rPr lang="en-US" sz="2800" dirty="0" smtClean="0"/>
              <a:t>IOM:  “Patients completing primary treatment should be </a:t>
            </a:r>
            <a:r>
              <a:rPr lang="en-US" sz="2800" dirty="0"/>
              <a:t>provided </a:t>
            </a:r>
            <a:r>
              <a:rPr lang="en-US" sz="2800" dirty="0" smtClean="0"/>
              <a:t>with a </a:t>
            </a:r>
            <a:r>
              <a:rPr lang="en-US" sz="2800" b="1" dirty="0" smtClean="0"/>
              <a:t>comprehensive care summary </a:t>
            </a:r>
            <a:r>
              <a:rPr lang="en-US" sz="2800" dirty="0" smtClean="0"/>
              <a:t>and </a:t>
            </a:r>
            <a:r>
              <a:rPr lang="en-US" sz="2800" b="1" dirty="0" smtClean="0"/>
              <a:t>follow-up plan </a:t>
            </a:r>
            <a:r>
              <a:rPr lang="en-US" sz="2800" dirty="0" smtClean="0"/>
              <a:t>written by </a:t>
            </a:r>
            <a:r>
              <a:rPr lang="en-US" sz="2800" dirty="0"/>
              <a:t>the principal provider(s) who coordinated oncology treatment</a:t>
            </a:r>
            <a:r>
              <a:rPr lang="en-US" sz="2800" dirty="0" smtClean="0"/>
              <a:t>.  The content of the plan should be reviewed with the patient during a formal discharge (</a:t>
            </a:r>
            <a:r>
              <a:rPr lang="en-US" sz="2800" i="1" dirty="0" smtClean="0"/>
              <a:t>end of treatment</a:t>
            </a:r>
            <a:r>
              <a:rPr lang="en-US" sz="2800" dirty="0" smtClean="0"/>
              <a:t>) consultation. “</a:t>
            </a:r>
          </a:p>
        </p:txBody>
      </p:sp>
      <p:sp>
        <p:nvSpPr>
          <p:cNvPr id="3" name="Title 2"/>
          <p:cNvSpPr>
            <a:spLocks noGrp="1"/>
          </p:cNvSpPr>
          <p:nvPr>
            <p:ph type="title"/>
          </p:nvPr>
        </p:nvSpPr>
        <p:spPr/>
        <p:txBody>
          <a:bodyPr>
            <a:normAutofit fontScale="90000"/>
          </a:bodyPr>
          <a:lstStyle/>
          <a:p>
            <a:r>
              <a:rPr lang="en-US" dirty="0" smtClean="0"/>
              <a:t>IOM 2006:  </a:t>
            </a:r>
            <a:r>
              <a:rPr lang="en-US" i="1" dirty="0" smtClean="0"/>
              <a:t>From </a:t>
            </a:r>
            <a:r>
              <a:rPr lang="en-US" i="1" dirty="0"/>
              <a:t>Cancer Patient to Cancer Survivor: Lost in </a:t>
            </a:r>
            <a:r>
              <a:rPr lang="en-US" i="1" dirty="0" smtClean="0"/>
              <a:t>Transition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405" y="1751548"/>
            <a:ext cx="1447800" cy="218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6996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457200" y="914400"/>
            <a:ext cx="8077200" cy="4306232"/>
          </a:xfrm>
        </p:spPr>
        <p:txBody>
          <a:bodyPr/>
          <a:lstStyle/>
          <a:p>
            <a:pPr marL="0" indent="0" algn="just">
              <a:buNone/>
            </a:pPr>
            <a:r>
              <a:rPr lang="en-US" sz="3600" i="1" dirty="0" smtClean="0"/>
              <a:t>“Cancer </a:t>
            </a:r>
            <a:r>
              <a:rPr lang="en-US" sz="3600" i="1" dirty="0"/>
              <a:t>care plans are roadmaps that make sure you know where you are going and how you will get </a:t>
            </a:r>
            <a:r>
              <a:rPr lang="en-US" sz="3600" i="1" dirty="0" smtClean="0"/>
              <a:t>there.”</a:t>
            </a:r>
          </a:p>
          <a:p>
            <a:pPr marL="0" indent="0" algn="just">
              <a:buNone/>
            </a:pPr>
            <a:endParaRPr lang="en-US" sz="3600" i="1" dirty="0" smtClean="0"/>
          </a:p>
          <a:p>
            <a:pPr marL="0" indent="0" algn="just">
              <a:buNone/>
            </a:pPr>
            <a:endParaRPr lang="en-US" sz="3600" i="1" dirty="0"/>
          </a:p>
          <a:p>
            <a:pPr marL="0" indent="0" algn="just">
              <a:buNone/>
            </a:pPr>
            <a:endParaRPr lang="en-US" sz="3600" i="1" dirty="0" smtClean="0"/>
          </a:p>
          <a:p>
            <a:pPr marL="0" indent="0" algn="r">
              <a:buNone/>
            </a:pPr>
            <a:r>
              <a:rPr lang="en-US" sz="3200" b="1" dirty="0">
                <a:solidFill>
                  <a:schemeClr val="accent5">
                    <a:lumMod val="60000"/>
                    <a:lumOff val="40000"/>
                  </a:schemeClr>
                </a:solidFill>
              </a:rPr>
              <a:t>National Coalition for Cancer Survivorship</a:t>
            </a:r>
          </a:p>
          <a:p>
            <a:pPr marL="0" indent="0" algn="ctr">
              <a:buNone/>
            </a:pPr>
            <a:endParaRPr lang="en-US" sz="4400" b="1" dirty="0" smtClean="0">
              <a:solidFill>
                <a:schemeClr val="accent2">
                  <a:lumMod val="75000"/>
                </a:schemeClr>
              </a:solidFill>
            </a:endParaRPr>
          </a:p>
        </p:txBody>
      </p:sp>
    </p:spTree>
    <p:extLst>
      <p:ext uri="{BB962C8B-B14F-4D97-AF65-F5344CB8AC3E}">
        <p14:creationId xmlns:p14="http://schemas.microsoft.com/office/powerpoint/2010/main" val="486600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04800"/>
            <a:ext cx="8229600" cy="5638800"/>
          </a:xfrm>
        </p:spPr>
        <p:txBody>
          <a:bodyPr/>
          <a:lstStyle/>
          <a:p>
            <a:pPr marL="0" indent="0">
              <a:buNone/>
            </a:pPr>
            <a:endParaRPr lang="en-US" sz="1800" dirty="0" smtClean="0"/>
          </a:p>
          <a:p>
            <a:pPr marL="0" indent="0">
              <a:buNone/>
            </a:pPr>
            <a:r>
              <a:rPr lang="en-US" sz="2800" dirty="0" smtClean="0"/>
              <a:t>“Today</a:t>
            </a:r>
            <a:r>
              <a:rPr lang="en-US" sz="2800" dirty="0"/>
              <a:t>, most oncology practitioners recognize the need to consider </a:t>
            </a:r>
            <a:r>
              <a:rPr lang="en-US" sz="2800" u="sng" dirty="0"/>
              <a:t>cancer’s long-term impact </a:t>
            </a:r>
            <a:r>
              <a:rPr lang="en-US" sz="2800" dirty="0"/>
              <a:t>on their patients’ overall health and function. However, how best to do this remains a </a:t>
            </a:r>
            <a:r>
              <a:rPr lang="en-US" sz="2800" dirty="0" smtClean="0"/>
              <a:t>challenge. </a:t>
            </a:r>
            <a:r>
              <a:rPr lang="en-US" sz="2800" dirty="0"/>
              <a:t>The evolving mandate to develop survivorship care plans, inclusive of plans to address psychosocial needs and provision of counsel about health promotion, presents a unique opportunity for advancing </a:t>
            </a:r>
            <a:r>
              <a:rPr lang="en-US" sz="2800" u="sng" dirty="0"/>
              <a:t>an integrative model of cancer care for those entering this new phase</a:t>
            </a:r>
            <a:r>
              <a:rPr lang="en-US" sz="2800" dirty="0" smtClean="0"/>
              <a:t>.” </a:t>
            </a:r>
            <a:endParaRPr lang="en-US" sz="2800" dirty="0"/>
          </a:p>
          <a:p>
            <a:pPr marL="0" indent="0" algn="r">
              <a:buNone/>
            </a:pPr>
            <a:endParaRPr lang="en-US" sz="1400" i="1" dirty="0" smtClean="0"/>
          </a:p>
          <a:p>
            <a:pPr marL="0" indent="0" algn="r">
              <a:buNone/>
            </a:pPr>
            <a:r>
              <a:rPr lang="en-US" sz="1400" i="1" dirty="0" smtClean="0"/>
              <a:t>Survivorship </a:t>
            </a:r>
            <a:r>
              <a:rPr lang="en-US" sz="1400" i="1" dirty="0"/>
              <a:t>Care Planning: Unique Opportunity to Champion Integrative Oncology</a:t>
            </a:r>
            <a:r>
              <a:rPr lang="en-US" sz="1400" i="1" dirty="0" smtClean="0"/>
              <a:t>? </a:t>
            </a:r>
            <a:r>
              <a:rPr lang="en-US" sz="1400" dirty="0" smtClean="0"/>
              <a:t>By Julia </a:t>
            </a:r>
            <a:r>
              <a:rPr lang="en-US" sz="1400" dirty="0"/>
              <a:t>H. Rowland </a:t>
            </a:r>
            <a:r>
              <a:rPr lang="en-US" sz="1400" dirty="0" smtClean="0"/>
              <a:t>and Ann O’Mara, </a:t>
            </a:r>
            <a:r>
              <a:rPr lang="en-US" sz="1400" i="1" dirty="0" smtClean="0"/>
              <a:t>Office </a:t>
            </a:r>
            <a:r>
              <a:rPr lang="en-US" sz="1400" i="1" dirty="0"/>
              <a:t>of Cancer Survivorship, Division of Cancer Control and Population Sciences (JHR) and Division of Cancer Prevention (AO), National Cancer Institute, National Institutes of Health, Bethesda, </a:t>
            </a:r>
            <a:r>
              <a:rPr lang="en-US" sz="1400" i="1" dirty="0" smtClean="0"/>
              <a:t>MD</a:t>
            </a:r>
          </a:p>
          <a:p>
            <a:pPr marL="0" indent="0" algn="r">
              <a:buNone/>
            </a:pPr>
            <a:r>
              <a:rPr lang="en-US" sz="1400" i="1" dirty="0"/>
              <a:t>J Natl Cancer </a:t>
            </a:r>
            <a:r>
              <a:rPr lang="en-US" sz="1400" i="1" dirty="0"/>
              <a:t>Inst</a:t>
            </a:r>
            <a:r>
              <a:rPr lang="en-US" sz="1400" i="1" dirty="0"/>
              <a:t> </a:t>
            </a:r>
            <a:r>
              <a:rPr lang="en-US" sz="1400" i="1" dirty="0"/>
              <a:t>Monogr</a:t>
            </a:r>
            <a:r>
              <a:rPr lang="en-US" sz="1400" i="1" dirty="0"/>
              <a:t> (2014) 2014 (50): 285. </a:t>
            </a:r>
            <a:r>
              <a:rPr lang="en-US" sz="1400" i="1" dirty="0"/>
              <a:t>doi</a:t>
            </a:r>
            <a:r>
              <a:rPr lang="en-US" sz="1400" i="1" dirty="0"/>
              <a:t>: 10.1093/</a:t>
            </a:r>
            <a:r>
              <a:rPr lang="en-US" sz="1400" i="1" dirty="0"/>
              <a:t>jncimonographs</a:t>
            </a:r>
            <a:r>
              <a:rPr lang="en-US" sz="1400" i="1" dirty="0"/>
              <a:t>/lgu037 </a:t>
            </a:r>
            <a:endParaRPr lang="en-US" sz="1400" dirty="0" smtClean="0"/>
          </a:p>
          <a:p>
            <a:pPr marL="0" indent="0" algn="r">
              <a:buNone/>
            </a:pPr>
            <a:endParaRPr lang="en-US" sz="1600" dirty="0"/>
          </a:p>
          <a:p>
            <a:pPr marL="0" indent="0">
              <a:buNone/>
            </a:pPr>
            <a:endParaRPr lang="en-US" dirty="0"/>
          </a:p>
        </p:txBody>
      </p:sp>
    </p:spTree>
    <p:extLst>
      <p:ext uri="{BB962C8B-B14F-4D97-AF65-F5344CB8AC3E}">
        <p14:creationId xmlns:p14="http://schemas.microsoft.com/office/powerpoint/2010/main" val="26359834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US" sz="2400" dirty="0" smtClean="0"/>
              <a:t>“…cancer </a:t>
            </a:r>
            <a:r>
              <a:rPr lang="en-US" sz="2400" dirty="0"/>
              <a:t>and its treatment have the capacity to affect not simply physical well-being, but also virtually every aspect of an individual’s life, including psychological, social, economic and existential health and function. While some of these effects dissipate rapidly once treatment ends, others can persist over time, in some cases, becoming chronic. Still another set of effects may appear months or years after treatment ends, the most worrisome of these being recurrent or second cancers</a:t>
            </a:r>
            <a:r>
              <a:rPr lang="en-US" sz="2400" dirty="0" smtClean="0"/>
              <a:t>.” </a:t>
            </a:r>
            <a:endParaRPr lang="en-US" sz="2400" dirty="0"/>
          </a:p>
          <a:p>
            <a:pPr marL="0" indent="0" algn="r">
              <a:buNone/>
            </a:pPr>
            <a:endParaRPr lang="en-US" sz="1600" i="1" dirty="0" smtClean="0"/>
          </a:p>
          <a:p>
            <a:pPr marL="0" indent="0" algn="r">
              <a:buNone/>
            </a:pPr>
            <a:endParaRPr lang="en-US" sz="1600" i="1" dirty="0" smtClean="0"/>
          </a:p>
          <a:p>
            <a:pPr marL="0" indent="0" algn="r">
              <a:buNone/>
            </a:pPr>
            <a:endParaRPr lang="en-US" sz="1600" i="1" dirty="0" smtClean="0"/>
          </a:p>
          <a:p>
            <a:pPr marL="0" indent="0" algn="r">
              <a:buNone/>
            </a:pPr>
            <a:r>
              <a:rPr lang="en-US" sz="1400" i="1" dirty="0" smtClean="0"/>
              <a:t>Survivorship </a:t>
            </a:r>
            <a:r>
              <a:rPr lang="en-US" sz="1400" i="1" dirty="0"/>
              <a:t>Care Planning: Unique Opportunity to Champion Integrative Oncology? </a:t>
            </a:r>
            <a:r>
              <a:rPr lang="en-US" sz="1400" dirty="0"/>
              <a:t>By Julia H. Rowland and Ann O’Mara, </a:t>
            </a:r>
            <a:r>
              <a:rPr lang="en-US" sz="1400" i="1" dirty="0"/>
              <a:t>Office of Cancer Survivorship, Division of Cancer Control and Population Sciences (JHR) and Division of Cancer Prevention (AO), National Cancer Institute, National Institutes of Health, Bethesda, MD</a:t>
            </a:r>
          </a:p>
          <a:p>
            <a:pPr marL="0" indent="0" algn="r">
              <a:buNone/>
            </a:pPr>
            <a:r>
              <a:rPr lang="en-US" sz="1400" i="1" dirty="0"/>
              <a:t>J Natl Cancer </a:t>
            </a:r>
            <a:r>
              <a:rPr lang="en-US" sz="1400" i="1" dirty="0"/>
              <a:t>Inst</a:t>
            </a:r>
            <a:r>
              <a:rPr lang="en-US" sz="1400" i="1" dirty="0"/>
              <a:t> </a:t>
            </a:r>
            <a:r>
              <a:rPr lang="en-US" sz="1400" i="1" dirty="0"/>
              <a:t>Monogr</a:t>
            </a:r>
            <a:r>
              <a:rPr lang="en-US" sz="1400" i="1" dirty="0"/>
              <a:t> (2014) 2014 (50): 285. </a:t>
            </a:r>
            <a:r>
              <a:rPr lang="en-US" sz="1400" i="1" dirty="0"/>
              <a:t>doi</a:t>
            </a:r>
            <a:r>
              <a:rPr lang="en-US" sz="1400" i="1" dirty="0"/>
              <a:t>: 10.1093/</a:t>
            </a:r>
            <a:r>
              <a:rPr lang="en-US" sz="1400" i="1" dirty="0"/>
              <a:t>jncimonographs</a:t>
            </a:r>
            <a:r>
              <a:rPr lang="en-US" sz="1400" i="1" dirty="0"/>
              <a:t>/lgu037 </a:t>
            </a:r>
            <a:endParaRPr lang="en-US" sz="1400" dirty="0"/>
          </a:p>
          <a:p>
            <a:endParaRPr lang="en-US" dirty="0"/>
          </a:p>
        </p:txBody>
      </p:sp>
      <p:sp>
        <p:nvSpPr>
          <p:cNvPr id="2" name="Title 1"/>
          <p:cNvSpPr>
            <a:spLocks noGrp="1"/>
          </p:cNvSpPr>
          <p:nvPr>
            <p:ph type="title"/>
          </p:nvPr>
        </p:nvSpPr>
        <p:spPr/>
        <p:txBody>
          <a:bodyPr/>
          <a:lstStyle/>
          <a:p>
            <a:r>
              <a:rPr lang="en-US" dirty="0" smtClean="0"/>
              <a:t>Late Effects</a:t>
            </a:r>
            <a:endParaRPr lang="en-US" dirty="0"/>
          </a:p>
        </p:txBody>
      </p:sp>
    </p:spTree>
    <p:extLst>
      <p:ext uri="{BB962C8B-B14F-4D97-AF65-F5344CB8AC3E}">
        <p14:creationId xmlns:p14="http://schemas.microsoft.com/office/powerpoint/2010/main" val="2867037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a:xfrm>
            <a:off x="457200" y="1051560"/>
            <a:ext cx="4648200" cy="4953000"/>
          </a:xfrm>
        </p:spPr>
        <p:txBody>
          <a:bodyPr/>
          <a:lstStyle/>
          <a:p>
            <a:pPr marL="0" indent="0">
              <a:buNone/>
            </a:pPr>
            <a:r>
              <a:rPr lang="en-US" dirty="0"/>
              <a:t>“We will establish best practices for the transition of care so patients can feel confident </a:t>
            </a:r>
            <a:r>
              <a:rPr lang="en-US" i="1" dirty="0">
                <a:solidFill>
                  <a:srgbClr val="FF0000"/>
                </a:solidFill>
              </a:rPr>
              <a:t>in knowing the facts about the treatment they have received and recommendations for their continued care </a:t>
            </a:r>
            <a:r>
              <a:rPr lang="en-US" i="1" dirty="0" smtClean="0">
                <a:solidFill>
                  <a:srgbClr val="FF0000"/>
                </a:solidFill>
              </a:rPr>
              <a:t>and </a:t>
            </a:r>
            <a:r>
              <a:rPr lang="en-US" dirty="0" smtClean="0"/>
              <a:t>that </a:t>
            </a:r>
            <a:r>
              <a:rPr lang="en-US" dirty="0"/>
              <a:t>nothing will ‘fall through the cracks’ </a:t>
            </a:r>
            <a:r>
              <a:rPr lang="en-US" i="1" dirty="0" smtClean="0">
                <a:solidFill>
                  <a:srgbClr val="FF0000"/>
                </a:solidFill>
              </a:rPr>
              <a:t>if and </a:t>
            </a:r>
            <a:r>
              <a:rPr lang="en-US" dirty="0" smtClean="0"/>
              <a:t>when </a:t>
            </a:r>
            <a:r>
              <a:rPr lang="en-US" dirty="0"/>
              <a:t>it’s time for their primary care doctor to manage their care</a:t>
            </a:r>
            <a:r>
              <a:rPr lang="en-US" dirty="0" smtClean="0"/>
              <a:t>.”</a:t>
            </a:r>
          </a:p>
          <a:p>
            <a:pPr marL="0" indent="0">
              <a:buNone/>
            </a:pPr>
            <a:endParaRPr lang="en-US" dirty="0"/>
          </a:p>
          <a:p>
            <a:pPr marL="0" indent="0">
              <a:buNone/>
            </a:pPr>
            <a:r>
              <a:rPr lang="en-US" dirty="0" smtClean="0"/>
              <a:t>“A seamless transition from provider to provider is vital to maximizing outcomes and quality of life.”</a:t>
            </a:r>
          </a:p>
          <a:p>
            <a:pPr marL="0" indent="0">
              <a:buNone/>
            </a:pPr>
            <a:endParaRPr lang="en-US" sz="2400" dirty="0" smtClean="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Title 3"/>
          <p:cNvSpPr>
            <a:spLocks noGrp="1"/>
          </p:cNvSpPr>
          <p:nvPr>
            <p:ph type="title"/>
          </p:nvPr>
        </p:nvSpPr>
        <p:spPr/>
        <p:txBody>
          <a:bodyPr/>
          <a:lstStyle/>
          <a:p>
            <a:r>
              <a:rPr lang="en-US" dirty="0" smtClean="0"/>
              <a:t>Delaware Cancer Consortium 2012-2016 Plan</a:t>
            </a:r>
            <a:endParaRPr lang="en-US" dirty="0"/>
          </a:p>
        </p:txBody>
      </p:sp>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562600" y="1676400"/>
            <a:ext cx="290983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0577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lgn="just">
              <a:buNone/>
            </a:pPr>
            <a:r>
              <a:rPr lang="en-US" sz="3200" dirty="0" smtClean="0"/>
              <a:t>The cancer committee develops and implements a </a:t>
            </a:r>
            <a:r>
              <a:rPr lang="en-US" sz="3200" i="1" dirty="0" smtClean="0"/>
              <a:t>process</a:t>
            </a:r>
            <a:r>
              <a:rPr lang="en-US" sz="3200" dirty="0" smtClean="0"/>
              <a:t> to disseminate a comprehensive care summary and follow-up plan to patients with cancer who are completing cancer treatment.  </a:t>
            </a:r>
          </a:p>
          <a:p>
            <a:pPr marL="0" indent="0" algn="just">
              <a:buNone/>
            </a:pPr>
            <a:endParaRPr lang="en-US" sz="3200" dirty="0"/>
          </a:p>
          <a:p>
            <a:pPr marL="0" indent="0" algn="just">
              <a:buNone/>
            </a:pPr>
            <a:r>
              <a:rPr lang="en-US" sz="3200" dirty="0" smtClean="0"/>
              <a:t>The </a:t>
            </a:r>
            <a:r>
              <a:rPr lang="en-US" sz="3200" i="1" dirty="0" smtClean="0"/>
              <a:t>process</a:t>
            </a:r>
            <a:r>
              <a:rPr lang="en-US" sz="3200" dirty="0" smtClean="0"/>
              <a:t> is monitored, evaluated, and presented at least annually to the cancer committee and documented in minutes.  </a:t>
            </a:r>
            <a:endParaRPr lang="en-US" sz="3200" dirty="0"/>
          </a:p>
        </p:txBody>
      </p:sp>
      <p:sp>
        <p:nvSpPr>
          <p:cNvPr id="3" name="Title 2"/>
          <p:cNvSpPr>
            <a:spLocks noGrp="1"/>
          </p:cNvSpPr>
          <p:nvPr>
            <p:ph type="title"/>
          </p:nvPr>
        </p:nvSpPr>
        <p:spPr/>
        <p:txBody>
          <a:bodyPr>
            <a:normAutofit/>
          </a:bodyPr>
          <a:lstStyle/>
          <a:p>
            <a:r>
              <a:rPr lang="en-US" dirty="0" smtClean="0"/>
              <a:t>Standard 3.3 Survivorship </a:t>
            </a:r>
            <a:r>
              <a:rPr lang="en-US" dirty="0"/>
              <a:t>Care </a:t>
            </a:r>
            <a:r>
              <a:rPr lang="en-US" dirty="0" smtClean="0"/>
              <a:t>Plan</a:t>
            </a:r>
            <a:endParaRPr lang="en-US" dirty="0"/>
          </a:p>
        </p:txBody>
      </p:sp>
    </p:spTree>
    <p:extLst>
      <p:ext uri="{BB962C8B-B14F-4D97-AF65-F5344CB8AC3E}">
        <p14:creationId xmlns:p14="http://schemas.microsoft.com/office/powerpoint/2010/main" val="29119295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514350" indent="-514350">
              <a:spcBef>
                <a:spcPts val="1200"/>
              </a:spcBef>
              <a:buFont typeface="+mj-lt"/>
              <a:buAutoNum type="arabicPeriod"/>
            </a:pPr>
            <a:r>
              <a:rPr lang="en-US" sz="2800" dirty="0" smtClean="0"/>
              <a:t>A survivorship care plan is prepared by the principal provider(s) who coordinated the oncology treatment for the patient with input from the patient’s other care providers.  </a:t>
            </a:r>
          </a:p>
          <a:p>
            <a:pPr marL="514350" indent="-514350">
              <a:spcBef>
                <a:spcPts val="1200"/>
              </a:spcBef>
              <a:buFont typeface="+mj-lt"/>
              <a:buAutoNum type="arabicPeriod"/>
            </a:pPr>
            <a:r>
              <a:rPr lang="en-US" sz="2800" dirty="0" smtClean="0"/>
              <a:t>The survivorship care plan is given to the patient on completion of treatment.  </a:t>
            </a:r>
          </a:p>
        </p:txBody>
      </p:sp>
      <p:sp>
        <p:nvSpPr>
          <p:cNvPr id="5" name="Title 4"/>
          <p:cNvSpPr>
            <a:spLocks noGrp="1"/>
          </p:cNvSpPr>
          <p:nvPr>
            <p:ph type="title"/>
          </p:nvPr>
        </p:nvSpPr>
        <p:spPr/>
        <p:txBody>
          <a:bodyPr/>
          <a:lstStyle/>
          <a:p>
            <a:r>
              <a:rPr lang="en-US" dirty="0" smtClean="0"/>
              <a:t>3.3 Process Requirements</a:t>
            </a:r>
            <a:endParaRPr lang="en-US" dirty="0"/>
          </a:p>
        </p:txBody>
      </p:sp>
    </p:spTree>
    <p:extLst>
      <p:ext uri="{BB962C8B-B14F-4D97-AF65-F5344CB8AC3E}">
        <p14:creationId xmlns:p14="http://schemas.microsoft.com/office/powerpoint/2010/main" val="3238517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pPr marL="0" indent="0">
              <a:spcBef>
                <a:spcPts val="1200"/>
              </a:spcBef>
              <a:buNone/>
            </a:pPr>
            <a:r>
              <a:rPr lang="en-US" sz="2400" dirty="0" smtClean="0"/>
              <a:t>Clarification of ‘</a:t>
            </a:r>
            <a:r>
              <a:rPr lang="en-US" sz="2400" i="1" dirty="0" smtClean="0"/>
              <a:t>patients </a:t>
            </a:r>
            <a:r>
              <a:rPr lang="en-US" sz="2400" i="1" dirty="0"/>
              <a:t>with cancer who are completing cancer </a:t>
            </a:r>
            <a:r>
              <a:rPr lang="en-US" sz="2400" i="1" dirty="0" smtClean="0"/>
              <a:t>treatment’</a:t>
            </a:r>
          </a:p>
          <a:p>
            <a:pPr>
              <a:spcBef>
                <a:spcPts val="1200"/>
              </a:spcBef>
              <a:buFont typeface="Arial" panose="020B0604020202020204" pitchFamily="34" charset="0"/>
              <a:buChar char="•"/>
            </a:pPr>
            <a:r>
              <a:rPr lang="en-US" sz="2400" dirty="0" smtClean="0"/>
              <a:t>Standard 3.3 </a:t>
            </a:r>
            <a:r>
              <a:rPr lang="en-US" sz="2400" dirty="0"/>
              <a:t>is focused on the subset of survivors who are treated with curative intent, and have completed active therapy (other than long-term hormonal therapy).  </a:t>
            </a:r>
            <a:endParaRPr lang="en-US" sz="2400" dirty="0" smtClean="0"/>
          </a:p>
          <a:p>
            <a:pPr>
              <a:spcBef>
                <a:spcPts val="1200"/>
              </a:spcBef>
              <a:buFont typeface="Arial" panose="020B0604020202020204" pitchFamily="34" charset="0"/>
              <a:buChar char="•"/>
            </a:pPr>
            <a:r>
              <a:rPr lang="en-US" sz="2400" dirty="0" smtClean="0"/>
              <a:t>This </a:t>
            </a:r>
            <a:r>
              <a:rPr lang="en-US" sz="2400" dirty="0"/>
              <a:t>includes patients with cancer from all disease sites.</a:t>
            </a:r>
          </a:p>
          <a:p>
            <a:pPr>
              <a:spcBef>
                <a:spcPts val="1200"/>
              </a:spcBef>
              <a:buFont typeface="Arial" panose="020B0604020202020204" pitchFamily="34" charset="0"/>
              <a:buChar char="•"/>
            </a:pPr>
            <a:r>
              <a:rPr lang="en-US" sz="2400" dirty="0"/>
              <a:t>Patients with metastatic disease, though survivors by </a:t>
            </a:r>
            <a:r>
              <a:rPr lang="en-US" sz="2400" dirty="0" smtClean="0"/>
              <a:t>definition, </a:t>
            </a:r>
            <a:r>
              <a:rPr lang="en-US" sz="2400" dirty="0"/>
              <a:t>are not targeted for delivery of comprehensive care summaries and follow-up plans under Standard 3.3.</a:t>
            </a:r>
          </a:p>
        </p:txBody>
      </p:sp>
      <p:sp>
        <p:nvSpPr>
          <p:cNvPr id="6" name="Title 5"/>
          <p:cNvSpPr>
            <a:spLocks noGrp="1"/>
          </p:cNvSpPr>
          <p:nvPr>
            <p:ph type="title"/>
          </p:nvPr>
        </p:nvSpPr>
        <p:spPr/>
        <p:txBody>
          <a:bodyPr>
            <a:noAutofit/>
          </a:bodyPr>
          <a:lstStyle/>
          <a:p>
            <a:r>
              <a:rPr lang="en-US" sz="2800" dirty="0" smtClean="0"/>
              <a:t>Standard Clarification – 9/14</a:t>
            </a:r>
            <a:endParaRPr lang="en-US" sz="2400" dirty="0"/>
          </a:p>
        </p:txBody>
      </p:sp>
    </p:spTree>
    <p:extLst>
      <p:ext uri="{BB962C8B-B14F-4D97-AF65-F5344CB8AC3E}">
        <p14:creationId xmlns:p14="http://schemas.microsoft.com/office/powerpoint/2010/main" val="127895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3"/>
            </a:pPr>
            <a:r>
              <a:rPr lang="en-US" sz="2800" dirty="0" smtClean="0"/>
              <a:t>The </a:t>
            </a:r>
            <a:r>
              <a:rPr lang="en-US" sz="2800" dirty="0"/>
              <a:t>written or electronic survivorship care plan contains a record of care received, important disease characteristics, and a follow-up care plan incorporating available and recognized evidence-based standards of care, when available.  </a:t>
            </a:r>
          </a:p>
          <a:p>
            <a:endParaRPr lang="en-US" dirty="0"/>
          </a:p>
        </p:txBody>
      </p:sp>
      <p:sp>
        <p:nvSpPr>
          <p:cNvPr id="2" name="Title 1"/>
          <p:cNvSpPr>
            <a:spLocks noGrp="1"/>
          </p:cNvSpPr>
          <p:nvPr>
            <p:ph type="title"/>
          </p:nvPr>
        </p:nvSpPr>
        <p:spPr/>
        <p:txBody>
          <a:bodyPr/>
          <a:lstStyle/>
          <a:p>
            <a:r>
              <a:rPr lang="en-US" dirty="0" smtClean="0"/>
              <a:t>3.3 Process Requirement</a:t>
            </a:r>
            <a:endParaRPr lang="en-US" dirty="0"/>
          </a:p>
        </p:txBody>
      </p:sp>
    </p:spTree>
    <p:extLst>
      <p:ext uri="{BB962C8B-B14F-4D97-AF65-F5344CB8AC3E}">
        <p14:creationId xmlns:p14="http://schemas.microsoft.com/office/powerpoint/2010/main" val="33145159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304800"/>
            <a:ext cx="7620000" cy="5638800"/>
          </a:xfrm>
        </p:spPr>
        <p:txBody>
          <a:bodyPr/>
          <a:lstStyle/>
          <a:p>
            <a:pPr marL="0" indent="0">
              <a:buNone/>
            </a:pPr>
            <a:endParaRPr lang="en-US" b="1" dirty="0" smtClean="0">
              <a:solidFill>
                <a:srgbClr val="00467F"/>
              </a:solidFill>
            </a:endParaRPr>
          </a:p>
          <a:p>
            <a:pPr marL="0" indent="0">
              <a:buNone/>
            </a:pPr>
            <a:endParaRPr lang="en-US" b="1" dirty="0">
              <a:solidFill>
                <a:srgbClr val="00467F"/>
              </a:solidFill>
            </a:endParaRPr>
          </a:p>
          <a:p>
            <a:pPr marL="0" indent="0">
              <a:buNone/>
            </a:pPr>
            <a:endParaRPr lang="en-US" b="1" dirty="0" smtClean="0">
              <a:solidFill>
                <a:srgbClr val="00467F"/>
              </a:solidFill>
            </a:endParaRPr>
          </a:p>
          <a:p>
            <a:pPr marL="0" indent="0">
              <a:buNone/>
            </a:pPr>
            <a:endParaRPr lang="en-US" b="1" dirty="0" smtClean="0">
              <a:solidFill>
                <a:srgbClr val="00467F"/>
              </a:solidFill>
            </a:endParaRPr>
          </a:p>
          <a:p>
            <a:pPr marL="0" indent="0" algn="just">
              <a:buNone/>
            </a:pPr>
            <a:r>
              <a:rPr lang="en-US" altLang="en-US" sz="2400" i="1" dirty="0" smtClean="0"/>
              <a:t>The </a:t>
            </a:r>
            <a:r>
              <a:rPr lang="en-US" altLang="en-US" sz="2400" i="1" dirty="0"/>
              <a:t>Commission on Cancer (CoC) is a consortium of professional organizations dedicated to improving survival and quality of life for cancer patients through standard-setting, prevention, research, advocacy, education, and the monitoring of comprehensive quality care</a:t>
            </a:r>
            <a:r>
              <a:rPr lang="en-US" altLang="en-US" sz="2400" i="1" dirty="0" smtClean="0"/>
              <a:t>.</a:t>
            </a:r>
          </a:p>
          <a:p>
            <a:pPr marL="0" indent="0">
              <a:buNone/>
            </a:pPr>
            <a:endParaRPr lang="en-US" altLang="en-US" sz="2000" dirty="0" smtClean="0"/>
          </a:p>
        </p:txBody>
      </p:sp>
      <p:cxnSp>
        <p:nvCxnSpPr>
          <p:cNvPr id="6" name="Straight Connector 5"/>
          <p:cNvCxnSpPr/>
          <p:nvPr/>
        </p:nvCxnSpPr>
        <p:spPr>
          <a:xfrm>
            <a:off x="304800" y="1447800"/>
            <a:ext cx="8534400" cy="0"/>
          </a:xfrm>
          <a:prstGeom prst="line">
            <a:avLst/>
          </a:prstGeom>
          <a:ln w="50800" cmpd="dbl"/>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4724400"/>
            <a:ext cx="8534400"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5756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p:txBody>
          <a:bodyPr/>
          <a:lstStyle/>
          <a:p>
            <a:pPr marL="0" indent="0">
              <a:buNone/>
            </a:pPr>
            <a:r>
              <a:rPr lang="en-US" sz="2400" dirty="0" smtClean="0"/>
              <a:t>September, 2011:</a:t>
            </a:r>
          </a:p>
          <a:p>
            <a:pPr marL="0" indent="0">
              <a:buNone/>
            </a:pPr>
            <a:endParaRPr lang="en-US" sz="2400" dirty="0" smtClean="0"/>
          </a:p>
          <a:p>
            <a:pPr marL="0" indent="0">
              <a:buNone/>
            </a:pPr>
            <a:r>
              <a:rPr lang="en-US" sz="2400" dirty="0" smtClean="0"/>
              <a:t>LIVE</a:t>
            </a:r>
            <a:r>
              <a:rPr lang="en-US" sz="2400" b="1" dirty="0" smtClean="0"/>
              <a:t>STRONG</a:t>
            </a:r>
            <a:r>
              <a:rPr lang="en-US" sz="2400" dirty="0" smtClean="0"/>
              <a:t> </a:t>
            </a:r>
            <a:r>
              <a:rPr lang="en-US" sz="2400" dirty="0"/>
              <a:t>convened the Essential Elements of Survivorship Care Meeting in Washington, DC. </a:t>
            </a:r>
            <a:endParaRPr lang="en-US" sz="2400" dirty="0" smtClean="0"/>
          </a:p>
          <a:p>
            <a:pPr marL="0" indent="0">
              <a:buNone/>
            </a:pPr>
            <a:r>
              <a:rPr lang="en-US" sz="2400" dirty="0" smtClean="0"/>
              <a:t>Goal:  build </a:t>
            </a:r>
            <a:r>
              <a:rPr lang="en-US" sz="2400" dirty="0"/>
              <a:t>consensus among key stakeholders on the essential elements of survivorship </a:t>
            </a:r>
            <a:r>
              <a:rPr lang="en-US" sz="2400" dirty="0" smtClean="0"/>
              <a:t>care</a:t>
            </a:r>
            <a:endParaRPr lang="en-US" sz="2400" dirty="0"/>
          </a:p>
        </p:txBody>
      </p:sp>
      <p:sp>
        <p:nvSpPr>
          <p:cNvPr id="3" name="Content Placeholder 2"/>
          <p:cNvSpPr>
            <a:spLocks noGrp="1"/>
          </p:cNvSpPr>
          <p:nvPr>
            <p:ph idx="15"/>
          </p:nvPr>
        </p:nvSpPr>
        <p:spPr>
          <a:prstGeom prst="rect">
            <a:avLst/>
          </a:prstGeom>
        </p:spPr>
        <p:txBody>
          <a:bodyPr/>
          <a:lstStyle/>
          <a:p>
            <a:pPr marL="0" indent="0">
              <a:buNone/>
            </a:pPr>
            <a:r>
              <a:rPr lang="en-US" sz="2400" dirty="0"/>
              <a:t>UPDATE November </a:t>
            </a:r>
            <a:r>
              <a:rPr lang="en-US" sz="2400" dirty="0" smtClean="0"/>
              <a:t>2012:  </a:t>
            </a:r>
            <a:endParaRPr lang="en-US" sz="2400" dirty="0"/>
          </a:p>
          <a:p>
            <a:pPr marL="0" indent="0">
              <a:buNone/>
            </a:pPr>
            <a:r>
              <a:rPr lang="en-US" sz="2400" dirty="0"/>
              <a:t/>
            </a:r>
            <a:br>
              <a:rPr lang="en-US" sz="2400" dirty="0"/>
            </a:br>
            <a:r>
              <a:rPr lang="en-US" sz="2400" dirty="0" smtClean="0"/>
              <a:t>The </a:t>
            </a:r>
            <a:r>
              <a:rPr lang="en-US" sz="2400" dirty="0"/>
              <a:t>LIVE</a:t>
            </a:r>
            <a:r>
              <a:rPr lang="en-US" sz="2400" b="1" dirty="0"/>
              <a:t>STRONG</a:t>
            </a:r>
            <a:r>
              <a:rPr lang="en-US" sz="2400" dirty="0"/>
              <a:t> Foundation and the LIVE</a:t>
            </a:r>
            <a:r>
              <a:rPr lang="en-US" sz="2400" b="1" dirty="0"/>
              <a:t>STRONG</a:t>
            </a:r>
            <a:r>
              <a:rPr lang="en-US" sz="2400" dirty="0"/>
              <a:t> Survivorship Center of Excellence Network </a:t>
            </a:r>
            <a:r>
              <a:rPr lang="en-US" sz="2400" dirty="0" smtClean="0"/>
              <a:t>refined </a:t>
            </a:r>
            <a:r>
              <a:rPr lang="en-US" sz="2400" dirty="0"/>
              <a:t>the definitions of the 20 Essential </a:t>
            </a:r>
            <a:r>
              <a:rPr lang="en-US" sz="2400" dirty="0" smtClean="0"/>
              <a:t>Elements including </a:t>
            </a:r>
            <a:r>
              <a:rPr lang="en-US" sz="2400" dirty="0"/>
              <a:t>specific recommendations and examples of basic and enriched levels of survivorship </a:t>
            </a:r>
            <a:r>
              <a:rPr lang="en-US" sz="2400" dirty="0" smtClean="0"/>
              <a:t>care</a:t>
            </a:r>
            <a:endParaRPr lang="en-US" sz="1600" dirty="0"/>
          </a:p>
        </p:txBody>
      </p:sp>
      <p:sp>
        <p:nvSpPr>
          <p:cNvPr id="4" name="Title 3"/>
          <p:cNvSpPr>
            <a:spLocks noGrp="1"/>
          </p:cNvSpPr>
          <p:nvPr>
            <p:ph type="title"/>
          </p:nvPr>
        </p:nvSpPr>
        <p:spPr/>
        <p:txBody>
          <a:bodyPr/>
          <a:lstStyle/>
          <a:p>
            <a:r>
              <a:rPr lang="en-US" dirty="0" smtClean="0"/>
              <a:t>Essential Elements</a:t>
            </a:r>
            <a:endParaRPr lang="en-US" dirty="0"/>
          </a:p>
        </p:txBody>
      </p:sp>
    </p:spTree>
    <p:extLst>
      <p:ext uri="{BB962C8B-B14F-4D97-AF65-F5344CB8AC3E}">
        <p14:creationId xmlns:p14="http://schemas.microsoft.com/office/powerpoint/2010/main" val="11910620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5521" y="0"/>
            <a:ext cx="9143999"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rot="20782135">
            <a:off x="489953" y="1502080"/>
            <a:ext cx="7717461" cy="1200329"/>
          </a:xfrm>
          <a:prstGeom prst="rect">
            <a:avLst/>
          </a:prstGeom>
          <a:noFill/>
        </p:spPr>
        <p:txBody>
          <a:bodyPr wrap="square" rtlCol="0">
            <a:spAutoFit/>
          </a:bodyPr>
          <a:lstStyle/>
          <a:p>
            <a:pPr algn="ctr"/>
            <a:r>
              <a:rPr lang="en-US" sz="2000" b="1" dirty="0" smtClean="0">
                <a:solidFill>
                  <a:srgbClr val="C00000"/>
                </a:solidFill>
              </a:rPr>
              <a:t> </a:t>
            </a:r>
            <a:r>
              <a:rPr lang="en-US" sz="3600" b="1" dirty="0" smtClean="0">
                <a:solidFill>
                  <a:srgbClr val="C00000"/>
                </a:solidFill>
              </a:rPr>
              <a:t>http</a:t>
            </a:r>
            <a:r>
              <a:rPr lang="en-US" sz="3600" b="1" dirty="0">
                <a:solidFill>
                  <a:srgbClr val="C00000"/>
                </a:solidFill>
              </a:rPr>
              <a:t>://www.asco.org/practice-research/models-long-term-follow-care</a:t>
            </a:r>
            <a:endParaRPr lang="en-US" sz="2000" b="1" dirty="0">
              <a:solidFill>
                <a:srgbClr val="C00000"/>
              </a:solidFill>
            </a:endParaRPr>
          </a:p>
        </p:txBody>
      </p:sp>
      <p:sp>
        <p:nvSpPr>
          <p:cNvPr id="3" name="Oval 2"/>
          <p:cNvSpPr/>
          <p:nvPr/>
        </p:nvSpPr>
        <p:spPr>
          <a:xfrm>
            <a:off x="304799" y="4135601"/>
            <a:ext cx="2537990" cy="838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57200" y="4423896"/>
            <a:ext cx="2385589" cy="261610"/>
          </a:xfrm>
          <a:prstGeom prst="rect">
            <a:avLst/>
          </a:prstGeom>
          <a:noFill/>
        </p:spPr>
        <p:txBody>
          <a:bodyPr wrap="none" rtlCol="0">
            <a:spAutoFit/>
          </a:bodyPr>
          <a:lstStyle/>
          <a:p>
            <a:r>
              <a:rPr lang="en-US" sz="1100" b="1" dirty="0" smtClean="0"/>
              <a:t>Key Components of Survivorship Care</a:t>
            </a:r>
            <a:endParaRPr lang="en-US" sz="1100" b="1" dirty="0"/>
          </a:p>
        </p:txBody>
      </p:sp>
    </p:spTree>
    <p:extLst>
      <p:ext uri="{BB962C8B-B14F-4D97-AF65-F5344CB8AC3E}">
        <p14:creationId xmlns:p14="http://schemas.microsoft.com/office/powerpoint/2010/main" val="1808660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838200"/>
            <a:ext cx="8229600" cy="5105400"/>
          </a:xfrm>
        </p:spPr>
        <p:txBody>
          <a:bodyPr numCol="2"/>
          <a:lstStyle/>
          <a:p>
            <a:pPr marL="0" indent="0">
              <a:buNone/>
            </a:pPr>
            <a:r>
              <a:rPr lang="en-US" sz="1600" b="1" dirty="0" smtClean="0"/>
              <a:t>Contact </a:t>
            </a:r>
            <a:r>
              <a:rPr lang="en-US" sz="1600" b="1" dirty="0"/>
              <a:t>information </a:t>
            </a:r>
            <a:r>
              <a:rPr lang="en-US" sz="1600" dirty="0"/>
              <a:t>of the treating institutions and </a:t>
            </a:r>
            <a:r>
              <a:rPr lang="en-US" sz="1600" dirty="0" smtClean="0"/>
              <a:t>providers</a:t>
            </a:r>
            <a:br>
              <a:rPr lang="en-US" sz="1600" dirty="0" smtClean="0"/>
            </a:br>
            <a:r>
              <a:rPr lang="en-US" sz="1600" dirty="0" smtClean="0"/>
              <a:t/>
            </a:r>
            <a:br>
              <a:rPr lang="en-US" sz="1600" dirty="0" smtClean="0"/>
            </a:br>
            <a:r>
              <a:rPr lang="en-US" sz="1600" dirty="0" smtClean="0"/>
              <a:t>Specific </a:t>
            </a:r>
            <a:r>
              <a:rPr lang="en-US" sz="1600" b="1" dirty="0"/>
              <a:t>diagnosis</a:t>
            </a:r>
            <a:r>
              <a:rPr lang="en-US" sz="1600" dirty="0"/>
              <a:t> (e.g. breast cancer), including histologic subtype (e.g. non-small cell lung cancer) when </a:t>
            </a:r>
            <a:r>
              <a:rPr lang="en-US" sz="1600" dirty="0" smtClean="0"/>
              <a:t>relevant</a:t>
            </a:r>
            <a:br>
              <a:rPr lang="en-US" sz="1600" dirty="0" smtClean="0"/>
            </a:br>
            <a:r>
              <a:rPr lang="en-US" sz="1600" dirty="0"/>
              <a:t/>
            </a:r>
            <a:br>
              <a:rPr lang="en-US" sz="1600" dirty="0"/>
            </a:br>
            <a:r>
              <a:rPr lang="en-US" sz="1600" b="1" dirty="0"/>
              <a:t>Stage</a:t>
            </a:r>
            <a:r>
              <a:rPr lang="en-US" sz="1600" dirty="0"/>
              <a:t> of disease at diagnosis (e.g. I-III</a:t>
            </a:r>
            <a:r>
              <a:rPr lang="en-US" sz="1600" dirty="0" smtClean="0"/>
              <a:t>)</a:t>
            </a:r>
            <a:br>
              <a:rPr lang="en-US" sz="1600" dirty="0" smtClean="0"/>
            </a:br>
            <a:r>
              <a:rPr lang="en-US" sz="1600" dirty="0"/>
              <a:t/>
            </a:r>
            <a:br>
              <a:rPr lang="en-US" sz="1600" dirty="0"/>
            </a:br>
            <a:r>
              <a:rPr lang="en-US" sz="1600" b="1" dirty="0" smtClean="0"/>
              <a:t>Treatment</a:t>
            </a:r>
          </a:p>
          <a:p>
            <a:pPr marL="0" indent="0">
              <a:buNone/>
            </a:pPr>
            <a:r>
              <a:rPr lang="en-US" sz="1600" dirty="0" smtClean="0"/>
              <a:t>Surgery </a:t>
            </a:r>
            <a:r>
              <a:rPr lang="en-US" sz="1600" dirty="0"/>
              <a:t>(yes/no). If yes, </a:t>
            </a:r>
            <a:br>
              <a:rPr lang="en-US" sz="1600" dirty="0"/>
            </a:br>
            <a:r>
              <a:rPr lang="en-US" sz="1600" dirty="0" smtClean="0"/>
              <a:t>    a</a:t>
            </a:r>
            <a:r>
              <a:rPr lang="en-US" sz="1600" dirty="0"/>
              <a:t>. Surgical procedure with location on the body </a:t>
            </a:r>
            <a:br>
              <a:rPr lang="en-US" sz="1600" dirty="0"/>
            </a:br>
            <a:r>
              <a:rPr lang="en-US" sz="1600" dirty="0" smtClean="0"/>
              <a:t>    b</a:t>
            </a:r>
            <a:r>
              <a:rPr lang="en-US" sz="1600" dirty="0"/>
              <a:t>. Date(s) of surgery (year required, month optional, day not required)</a:t>
            </a:r>
          </a:p>
          <a:p>
            <a:pPr marL="0" indent="0">
              <a:buNone/>
            </a:pPr>
            <a:r>
              <a:rPr lang="en-US" sz="1600" dirty="0"/>
              <a:t>Chemotherapy (yes/no). If yes, </a:t>
            </a:r>
            <a:br>
              <a:rPr lang="en-US" sz="1600" dirty="0"/>
            </a:br>
            <a:r>
              <a:rPr lang="en-US" sz="1600" dirty="0" smtClean="0"/>
              <a:t>    a</a:t>
            </a:r>
            <a:r>
              <a:rPr lang="en-US" sz="1600" dirty="0"/>
              <a:t>. Names of systemic therapy agents administered  (listing individual names rather than regimens)</a:t>
            </a:r>
            <a:br>
              <a:rPr lang="en-US" sz="1600" dirty="0"/>
            </a:br>
            <a:r>
              <a:rPr lang="en-US" sz="1600" dirty="0" smtClean="0"/>
              <a:t>    b</a:t>
            </a:r>
            <a:r>
              <a:rPr lang="en-US" sz="1600" dirty="0"/>
              <a:t>. End date(s) of chemotherapy treatment (year required, month </a:t>
            </a:r>
            <a:r>
              <a:rPr lang="en-US" sz="1600" dirty="0" smtClean="0"/>
              <a:t>optional) 	           Radiation </a:t>
            </a:r>
            <a:r>
              <a:rPr lang="en-US" sz="1600" dirty="0"/>
              <a:t>(yes/no). If yes, </a:t>
            </a:r>
            <a:br>
              <a:rPr lang="en-US" sz="1600" dirty="0"/>
            </a:br>
            <a:r>
              <a:rPr lang="en-US" sz="1600" dirty="0" smtClean="0"/>
              <a:t>    c</a:t>
            </a:r>
            <a:r>
              <a:rPr lang="en-US" sz="1600" dirty="0"/>
              <a:t>. Anatomical area treated by radiation</a:t>
            </a:r>
            <a:br>
              <a:rPr lang="en-US" sz="1600" dirty="0"/>
            </a:br>
            <a:r>
              <a:rPr lang="en-US" sz="1600" dirty="0" smtClean="0"/>
              <a:t>    d</a:t>
            </a:r>
            <a:r>
              <a:rPr lang="en-US" sz="1600" dirty="0"/>
              <a:t>. End date(s) of radiation treatment (year required, month optional, day not required</a:t>
            </a:r>
            <a:r>
              <a:rPr lang="en-US" sz="1600" dirty="0" smtClean="0"/>
              <a:t>)</a:t>
            </a:r>
          </a:p>
          <a:p>
            <a:pPr marL="0" indent="0">
              <a:buNone/>
            </a:pPr>
            <a:endParaRPr lang="en-US" sz="1200" dirty="0" smtClean="0"/>
          </a:p>
          <a:p>
            <a:pPr marL="0" indent="0">
              <a:buNone/>
            </a:pPr>
            <a:r>
              <a:rPr lang="en-US" sz="1600" b="1" dirty="0" smtClean="0"/>
              <a:t>Ongoing </a:t>
            </a:r>
            <a:r>
              <a:rPr lang="en-US" sz="1600" b="1" dirty="0"/>
              <a:t>toxicity or side-effects </a:t>
            </a:r>
            <a:r>
              <a:rPr lang="en-US" sz="1600" dirty="0"/>
              <a:t>of all treatments received (including those from surgery, systemic therapy and/or radiation) at the completion of treatment. Any information concerning the likely course of recovery from these toxicities should also be covered</a:t>
            </a:r>
            <a:r>
              <a:rPr lang="en-US" sz="1600" dirty="0" smtClean="0"/>
              <a:t>.</a:t>
            </a:r>
          </a:p>
          <a:p>
            <a:pPr marL="0" indent="0">
              <a:buNone/>
            </a:pPr>
            <a:endParaRPr lang="en-US" sz="1200" dirty="0" smtClean="0"/>
          </a:p>
          <a:p>
            <a:pPr marL="0" indent="0">
              <a:buNone/>
            </a:pPr>
            <a:r>
              <a:rPr lang="en-US" sz="1600" dirty="0" smtClean="0"/>
              <a:t>For selected </a:t>
            </a:r>
            <a:r>
              <a:rPr lang="en-US" sz="1600" dirty="0"/>
              <a:t>cancers, </a:t>
            </a:r>
            <a:r>
              <a:rPr lang="en-US" sz="1600" b="1" dirty="0"/>
              <a:t>genetic/hereditary risk </a:t>
            </a:r>
            <a:r>
              <a:rPr lang="en-US" sz="1600" dirty="0"/>
              <a:t>factor(s) or predisposing conditions and genetic testing results if performed</a:t>
            </a:r>
          </a:p>
          <a:p>
            <a:pPr marL="0" indent="0">
              <a:buNone/>
            </a:pPr>
            <a:endParaRPr lang="en-US" sz="2400" dirty="0"/>
          </a:p>
        </p:txBody>
      </p:sp>
      <p:sp>
        <p:nvSpPr>
          <p:cNvPr id="5" name="Title 4"/>
          <p:cNvSpPr>
            <a:spLocks noGrp="1"/>
          </p:cNvSpPr>
          <p:nvPr>
            <p:ph type="title"/>
          </p:nvPr>
        </p:nvSpPr>
        <p:spPr/>
        <p:txBody>
          <a:bodyPr>
            <a:normAutofit/>
          </a:bodyPr>
          <a:lstStyle/>
          <a:p>
            <a:r>
              <a:rPr lang="en-US" sz="2000" dirty="0" smtClean="0"/>
              <a:t> </a:t>
            </a:r>
            <a:r>
              <a:rPr lang="en-US" sz="2800" dirty="0" smtClean="0"/>
              <a:t>TREATMENT </a:t>
            </a:r>
            <a:r>
              <a:rPr lang="en-US" sz="2800" dirty="0"/>
              <a:t>SUMMARY Core </a:t>
            </a:r>
            <a:r>
              <a:rPr lang="en-US" sz="2800" dirty="0" smtClean="0"/>
              <a:t>Elements</a:t>
            </a:r>
            <a:endParaRPr lang="en-US" dirty="0"/>
          </a:p>
        </p:txBody>
      </p:sp>
    </p:spTree>
    <p:extLst>
      <p:ext uri="{BB962C8B-B14F-4D97-AF65-F5344CB8AC3E}">
        <p14:creationId xmlns:p14="http://schemas.microsoft.com/office/powerpoint/2010/main" val="37303100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numCol="2"/>
          <a:lstStyle/>
          <a:p>
            <a:pPr marL="0" indent="0">
              <a:spcBef>
                <a:spcPts val="1200"/>
              </a:spcBef>
              <a:buNone/>
            </a:pPr>
            <a:r>
              <a:rPr lang="en-US" sz="1800" dirty="0" smtClean="0"/>
              <a:t>Oncology </a:t>
            </a:r>
            <a:r>
              <a:rPr lang="en-US" sz="1800" b="1" dirty="0"/>
              <a:t>team member contacts </a:t>
            </a:r>
            <a:r>
              <a:rPr lang="en-US" sz="1800" dirty="0"/>
              <a:t>with location of the treatment facility  </a:t>
            </a:r>
          </a:p>
          <a:p>
            <a:pPr marL="0" indent="0">
              <a:spcBef>
                <a:spcPts val="1200"/>
              </a:spcBef>
              <a:buNone/>
            </a:pPr>
            <a:r>
              <a:rPr lang="en-US" sz="1800" dirty="0"/>
              <a:t>Need for ongoing </a:t>
            </a:r>
            <a:r>
              <a:rPr lang="en-US" sz="1800" b="1" dirty="0"/>
              <a:t>adjuvant therapy </a:t>
            </a:r>
            <a:r>
              <a:rPr lang="en-US" sz="1800" dirty="0"/>
              <a:t>for cancer</a:t>
            </a:r>
            <a:br>
              <a:rPr lang="en-US" sz="1800" dirty="0"/>
            </a:br>
            <a:r>
              <a:rPr lang="en-US" sz="1800" dirty="0"/>
              <a:t>a. Adjuvant therapy name</a:t>
            </a:r>
            <a:br>
              <a:rPr lang="en-US" sz="1800" dirty="0"/>
            </a:br>
            <a:r>
              <a:rPr lang="en-US" sz="1800" dirty="0"/>
              <a:t>b. Planned duration</a:t>
            </a:r>
            <a:br>
              <a:rPr lang="en-US" sz="1800" dirty="0"/>
            </a:br>
            <a:r>
              <a:rPr lang="en-US" sz="1800" dirty="0"/>
              <a:t>c. Expected side effects</a:t>
            </a:r>
          </a:p>
          <a:p>
            <a:pPr marL="0" indent="0">
              <a:spcBef>
                <a:spcPts val="1200"/>
              </a:spcBef>
              <a:buNone/>
            </a:pPr>
            <a:r>
              <a:rPr lang="en-US" sz="1800" b="1" dirty="0"/>
              <a:t>Schedule of follow up </a:t>
            </a:r>
            <a:r>
              <a:rPr lang="en-US" sz="1800" dirty="0"/>
              <a:t>related clinical </a:t>
            </a:r>
            <a:r>
              <a:rPr lang="en-US" sz="1800" dirty="0" smtClean="0"/>
              <a:t>visits</a:t>
            </a:r>
          </a:p>
          <a:p>
            <a:pPr marL="0" indent="0">
              <a:spcBef>
                <a:spcPts val="1200"/>
              </a:spcBef>
              <a:buNone/>
            </a:pPr>
            <a:r>
              <a:rPr lang="en-US" sz="1800" dirty="0" smtClean="0"/>
              <a:t>Cancer </a:t>
            </a:r>
            <a:r>
              <a:rPr lang="en-US" sz="1800" dirty="0"/>
              <a:t>surveillance tests for </a:t>
            </a:r>
            <a:r>
              <a:rPr lang="en-US" sz="1800" dirty="0" smtClean="0"/>
              <a:t>recurrence</a:t>
            </a:r>
            <a:endParaRPr lang="en-US" sz="1800" dirty="0"/>
          </a:p>
          <a:p>
            <a:pPr marL="0" indent="0">
              <a:spcBef>
                <a:spcPts val="1200"/>
              </a:spcBef>
              <a:buNone/>
            </a:pPr>
            <a:r>
              <a:rPr lang="en-US" sz="1800" dirty="0"/>
              <a:t>Cancer screening for early detection of new primaries </a:t>
            </a:r>
          </a:p>
          <a:p>
            <a:pPr marL="0" indent="0">
              <a:spcBef>
                <a:spcPts val="1200"/>
              </a:spcBef>
              <a:buNone/>
            </a:pPr>
            <a:r>
              <a:rPr lang="en-US" sz="1800" dirty="0"/>
              <a:t>Other periodic testing and examinations </a:t>
            </a:r>
            <a:endParaRPr lang="en-US" sz="1800" dirty="0" smtClean="0"/>
          </a:p>
          <a:p>
            <a:pPr marL="0" indent="0">
              <a:spcBef>
                <a:spcPts val="1200"/>
              </a:spcBef>
              <a:buNone/>
            </a:pPr>
            <a:r>
              <a:rPr lang="en-US" sz="1800" dirty="0" smtClean="0"/>
              <a:t>Possible </a:t>
            </a:r>
            <a:r>
              <a:rPr lang="en-US" sz="1800" b="1" dirty="0"/>
              <a:t>symptoms of cancer </a:t>
            </a:r>
            <a:r>
              <a:rPr lang="en-US" sz="1800" b="1" dirty="0" smtClean="0"/>
              <a:t>recurrence</a:t>
            </a:r>
            <a:endParaRPr lang="en-US" sz="1800" b="1" dirty="0"/>
          </a:p>
          <a:p>
            <a:pPr marL="0" indent="0">
              <a:spcBef>
                <a:spcPts val="1200"/>
              </a:spcBef>
              <a:buNone/>
            </a:pPr>
            <a:r>
              <a:rPr lang="en-US" sz="1800" dirty="0"/>
              <a:t>A list of likely or rare but clinically significant </a:t>
            </a:r>
            <a:r>
              <a:rPr lang="en-US" sz="1800" b="1" dirty="0"/>
              <a:t>late- and/or long-term effects </a:t>
            </a:r>
            <a:r>
              <a:rPr lang="en-US" sz="1800" dirty="0"/>
              <a:t>that a survivor may experience based on his or her individual diagnosis and </a:t>
            </a:r>
            <a:r>
              <a:rPr lang="en-US" sz="1800" dirty="0" smtClean="0"/>
              <a:t>treatment</a:t>
            </a:r>
            <a:r>
              <a:rPr lang="en-US" sz="1800" dirty="0"/>
              <a:t> </a:t>
            </a:r>
          </a:p>
          <a:p>
            <a:pPr marL="0" indent="0">
              <a:spcBef>
                <a:spcPts val="1200"/>
              </a:spcBef>
              <a:buNone/>
            </a:pPr>
            <a:r>
              <a:rPr lang="en-US" sz="1800" dirty="0" smtClean="0"/>
              <a:t>A </a:t>
            </a:r>
            <a:r>
              <a:rPr lang="en-US" sz="1800" dirty="0"/>
              <a:t>list of </a:t>
            </a:r>
            <a:r>
              <a:rPr lang="en-US" sz="1800" b="1" dirty="0" smtClean="0"/>
              <a:t>psychosocial</a:t>
            </a:r>
            <a:r>
              <a:rPr lang="en-US" sz="1800" dirty="0" smtClean="0"/>
              <a:t> items </a:t>
            </a:r>
            <a:r>
              <a:rPr lang="en-US" sz="1800" dirty="0"/>
              <a:t>(e.g. emotional or mental health, parenting, work/employment, financial issues, and insurance) </a:t>
            </a:r>
            <a:endParaRPr lang="en-US" sz="1800" dirty="0" smtClean="0"/>
          </a:p>
          <a:p>
            <a:pPr marL="0" indent="0">
              <a:spcBef>
                <a:spcPts val="1200"/>
              </a:spcBef>
              <a:buNone/>
            </a:pPr>
            <a:r>
              <a:rPr lang="en-US" sz="1800" dirty="0" smtClean="0"/>
              <a:t>A </a:t>
            </a:r>
            <a:r>
              <a:rPr lang="en-US" sz="1800" dirty="0"/>
              <a:t>list of local and national </a:t>
            </a:r>
            <a:r>
              <a:rPr lang="en-US" sz="1800" b="1" dirty="0"/>
              <a:t>resources</a:t>
            </a:r>
            <a:r>
              <a:rPr lang="en-US" sz="1800" dirty="0"/>
              <a:t> to assist the patient obtain proper </a:t>
            </a:r>
            <a:r>
              <a:rPr lang="en-US" sz="1800" dirty="0" smtClean="0"/>
              <a:t>services</a:t>
            </a:r>
            <a:endParaRPr lang="en-US" sz="1800" dirty="0"/>
          </a:p>
          <a:p>
            <a:pPr marL="0" indent="0">
              <a:spcBef>
                <a:spcPts val="1200"/>
              </a:spcBef>
              <a:buNone/>
            </a:pPr>
            <a:r>
              <a:rPr lang="en-US" sz="1800" dirty="0"/>
              <a:t>A general statement </a:t>
            </a:r>
            <a:r>
              <a:rPr lang="en-US" sz="1800" b="1" dirty="0"/>
              <a:t>emphasizing the importance of healthy diet, exercise, smoking cessation and alcohol use </a:t>
            </a:r>
            <a:r>
              <a:rPr lang="en-US" sz="1800" b="1" dirty="0" smtClean="0"/>
              <a:t>reduction</a:t>
            </a:r>
            <a:endParaRPr lang="en-US" sz="1800" b="1" dirty="0"/>
          </a:p>
        </p:txBody>
      </p:sp>
      <p:sp>
        <p:nvSpPr>
          <p:cNvPr id="5" name="Title 4"/>
          <p:cNvSpPr>
            <a:spLocks noGrp="1"/>
          </p:cNvSpPr>
          <p:nvPr>
            <p:ph type="title"/>
          </p:nvPr>
        </p:nvSpPr>
        <p:spPr>
          <a:xfrm>
            <a:off x="304800" y="152400"/>
            <a:ext cx="8686800" cy="685800"/>
          </a:xfrm>
        </p:spPr>
        <p:txBody>
          <a:bodyPr>
            <a:normAutofit/>
          </a:bodyPr>
          <a:lstStyle/>
          <a:p>
            <a:r>
              <a:rPr lang="en-US" sz="2800" dirty="0" smtClean="0"/>
              <a:t>FOLLOW-UP </a:t>
            </a:r>
            <a:r>
              <a:rPr lang="en-US" sz="2800" dirty="0"/>
              <a:t>CARE PLAN </a:t>
            </a:r>
            <a:r>
              <a:rPr lang="en-US" sz="2800" dirty="0" smtClean="0"/>
              <a:t>Core Elements</a:t>
            </a:r>
            <a:endParaRPr lang="en-US" sz="2800" dirty="0"/>
          </a:p>
        </p:txBody>
      </p:sp>
    </p:spTree>
    <p:extLst>
      <p:ext uri="{BB962C8B-B14F-4D97-AF65-F5344CB8AC3E}">
        <p14:creationId xmlns:p14="http://schemas.microsoft.com/office/powerpoint/2010/main" val="42062403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sz="2000" dirty="0" smtClean="0"/>
              <a:t>How </a:t>
            </a:r>
            <a:r>
              <a:rPr lang="en-US" sz="2000" dirty="0"/>
              <a:t>much information the template includes</a:t>
            </a:r>
          </a:p>
          <a:p>
            <a:r>
              <a:rPr lang="en-US" sz="2000" dirty="0"/>
              <a:t>How easily staff or clinicians can walk patients through the document</a:t>
            </a:r>
          </a:p>
          <a:p>
            <a:r>
              <a:rPr lang="en-US" sz="2000" dirty="0"/>
              <a:t>The visual layout of the document</a:t>
            </a:r>
          </a:p>
          <a:p>
            <a:r>
              <a:rPr lang="en-US" sz="2000" dirty="0" smtClean="0"/>
              <a:t>How </a:t>
            </a:r>
            <a:r>
              <a:rPr lang="en-US" sz="2000" dirty="0"/>
              <a:t>easy it is to add patient information (e.g., whether the template includes any drop-down menus, if IT staff can save the template into the EMR)</a:t>
            </a:r>
          </a:p>
          <a:p>
            <a:r>
              <a:rPr lang="en-US" sz="2000" dirty="0"/>
              <a:t>Whether to use a general cancer or a tumor site specific template</a:t>
            </a:r>
          </a:p>
          <a:p>
            <a:r>
              <a:rPr lang="en-US" sz="2000" dirty="0"/>
              <a:t>If staff can embed educational information and related links into the care plan template, or if the template already contains such information </a:t>
            </a:r>
          </a:p>
          <a:p>
            <a:r>
              <a:rPr lang="en-US" sz="2000" dirty="0" smtClean="0"/>
              <a:t>Whether it’s more convenient for plan creators to use a web-based or a locally stored template</a:t>
            </a:r>
          </a:p>
          <a:p>
            <a:pPr marL="0" indent="0">
              <a:buNone/>
            </a:pPr>
            <a:endParaRPr lang="en-US" sz="2000" dirty="0" smtClean="0"/>
          </a:p>
          <a:p>
            <a:pPr marL="0" indent="0">
              <a:buNone/>
            </a:pPr>
            <a:endParaRPr lang="en-US" sz="2000" dirty="0" smtClean="0"/>
          </a:p>
          <a:p>
            <a:pPr marL="0" indent="0" algn="r">
              <a:buNone/>
            </a:pPr>
            <a:r>
              <a:rPr lang="en-US" sz="1600" dirty="0" smtClean="0"/>
              <a:t>Marisa Deline, 2014 Oncology Roundtable Philadelphia session - September, 2014  </a:t>
            </a:r>
          </a:p>
          <a:p>
            <a:endParaRPr lang="en-US" sz="1600" dirty="0"/>
          </a:p>
        </p:txBody>
      </p:sp>
      <p:sp>
        <p:nvSpPr>
          <p:cNvPr id="5" name="Title 4"/>
          <p:cNvSpPr>
            <a:spLocks noGrp="1"/>
          </p:cNvSpPr>
          <p:nvPr>
            <p:ph type="title"/>
          </p:nvPr>
        </p:nvSpPr>
        <p:spPr/>
        <p:txBody>
          <a:bodyPr/>
          <a:lstStyle/>
          <a:p>
            <a:r>
              <a:rPr lang="en-US" sz="2800" dirty="0"/>
              <a:t>Considerations when choosing a care plan</a:t>
            </a:r>
            <a:endParaRPr lang="en-US" dirty="0"/>
          </a:p>
        </p:txBody>
      </p:sp>
    </p:spTree>
    <p:extLst>
      <p:ext uri="{BB962C8B-B14F-4D97-AF65-F5344CB8AC3E}">
        <p14:creationId xmlns:p14="http://schemas.microsoft.com/office/powerpoint/2010/main" val="3170048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Survivor Care Guidelines		Care Plan Templates</a:t>
            </a:r>
            <a:endParaRPr lang="en-US" dirty="0"/>
          </a:p>
        </p:txBody>
      </p:sp>
      <p:pic>
        <p:nvPicPr>
          <p:cNvPr id="3076" name="Picture 4" descr="http://www.oncolink.org/sponsors/banners/LSCPban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838" y="4648200"/>
            <a:ext cx="4535424" cy="839053"/>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1142999"/>
            <a:ext cx="2781300" cy="101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2895600"/>
            <a:ext cx="3871595"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0211" y="888506"/>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3999" y="4648200"/>
            <a:ext cx="1683241" cy="714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111" y="2752725"/>
            <a:ext cx="1755775"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39660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dirty="0" smtClean="0"/>
              <a:t>Delivers basic information about diagnosis and treatment in one easily accessible space  </a:t>
            </a:r>
          </a:p>
          <a:p>
            <a:r>
              <a:rPr lang="en-US" sz="2000" dirty="0" smtClean="0"/>
              <a:t>Enhances communication with healthcare providers including primary care providers, specialty care providers, others unfamiliar with the patient’s history</a:t>
            </a:r>
          </a:p>
          <a:p>
            <a:r>
              <a:rPr lang="en-US" sz="2000" dirty="0" smtClean="0"/>
              <a:t>Empowers patients to make informed decisions about prevention and screening for second cancers or recurrence</a:t>
            </a:r>
          </a:p>
          <a:p>
            <a:r>
              <a:rPr lang="en-US" sz="2000" dirty="0" smtClean="0"/>
              <a:t>Provides information about potential symptoms  of late effects or recurrence to facilitate early intervention</a:t>
            </a:r>
          </a:p>
          <a:p>
            <a:r>
              <a:rPr lang="en-US" sz="2000" dirty="0" smtClean="0"/>
              <a:t>Helps determine the need for psychological distress assessment  and care</a:t>
            </a:r>
          </a:p>
          <a:p>
            <a:r>
              <a:rPr lang="en-US" sz="2000" dirty="0" smtClean="0"/>
              <a:t>Education</a:t>
            </a:r>
            <a:r>
              <a:rPr lang="en-US" sz="2000" dirty="0"/>
              <a:t>, emotional support and tips on healthy lifestyles can improve physical and mental </a:t>
            </a:r>
            <a:r>
              <a:rPr lang="en-US" sz="2000" dirty="0" smtClean="0"/>
              <a:t>health</a:t>
            </a:r>
            <a:endParaRPr lang="en-US" dirty="0"/>
          </a:p>
        </p:txBody>
      </p:sp>
      <p:sp>
        <p:nvSpPr>
          <p:cNvPr id="4" name="Title 3"/>
          <p:cNvSpPr>
            <a:spLocks noGrp="1"/>
          </p:cNvSpPr>
          <p:nvPr>
            <p:ph type="title"/>
          </p:nvPr>
        </p:nvSpPr>
        <p:spPr/>
        <p:txBody>
          <a:bodyPr>
            <a:normAutofit/>
          </a:bodyPr>
          <a:lstStyle/>
          <a:p>
            <a:r>
              <a:rPr lang="en-US" dirty="0" smtClean="0"/>
              <a:t>From a Patient’s Perspective</a:t>
            </a:r>
            <a:endParaRPr lang="en-US" dirty="0"/>
          </a:p>
        </p:txBody>
      </p:sp>
    </p:spTree>
    <p:extLst>
      <p:ext uri="{BB962C8B-B14F-4D97-AF65-F5344CB8AC3E}">
        <p14:creationId xmlns:p14="http://schemas.microsoft.com/office/powerpoint/2010/main" val="522686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t>Outcomes and Satisfaction After Delivery of a Breast Cancer</a:t>
            </a:r>
            <a:br>
              <a:rPr lang="en-US" sz="2400" b="1" dirty="0" smtClean="0"/>
            </a:br>
            <a:r>
              <a:rPr lang="en-US" sz="2400" b="1" dirty="0" smtClean="0"/>
              <a:t>Survivorship Care Plan: Results of a Multicenter Trial</a:t>
            </a:r>
            <a:endParaRPr lang="en-US" sz="2400" dirty="0"/>
          </a:p>
        </p:txBody>
      </p:sp>
      <p:sp>
        <p:nvSpPr>
          <p:cNvPr id="3" name="Subtitle 2"/>
          <p:cNvSpPr>
            <a:spLocks noGrp="1"/>
          </p:cNvSpPr>
          <p:nvPr>
            <p:ph idx="1"/>
          </p:nvPr>
        </p:nvSpPr>
        <p:spPr/>
        <p:txBody>
          <a:bodyPr>
            <a:normAutofit fontScale="92500" lnSpcReduction="10000"/>
          </a:bodyPr>
          <a:lstStyle/>
          <a:p>
            <a:pPr marL="0" indent="0">
              <a:buNone/>
            </a:pPr>
            <a:r>
              <a:rPr lang="en-US" sz="2300" dirty="0" smtClean="0"/>
              <a:t>Participants most commonly used SCP materials to make decisions about exercise (64%), which tests to receive and when (62%), and dietary changes (62%). Only 21% shared the SCP with their primary care provider during that time.</a:t>
            </a:r>
          </a:p>
          <a:p>
            <a:pPr marL="0" indent="0">
              <a:buNone/>
            </a:pPr>
            <a:r>
              <a:rPr lang="en-US" sz="2300" dirty="0" smtClean="0"/>
              <a:t/>
            </a:r>
            <a:br>
              <a:rPr lang="en-US" sz="2300" dirty="0" smtClean="0"/>
            </a:br>
            <a:r>
              <a:rPr lang="en-US" sz="2300" dirty="0" smtClean="0"/>
              <a:t>Satisfaction with the SCP was high, with 90% of participants reporting being at least satisfied with the SCP. Perceived knowledge about survivorship improved after SCP delivery, as did perceived care coordination and the provider’s knowledge of the effects of cancer on survivors (all </a:t>
            </a:r>
            <a:r>
              <a:rPr lang="en-US" sz="2300" i="1" dirty="0" smtClean="0"/>
              <a:t>P </a:t>
            </a:r>
            <a:r>
              <a:rPr lang="en-US" sz="2300" dirty="0" smtClean="0"/>
              <a:t> .001).  Individuals closer to the time of diagnosis reported greater satisfaction with and use of SCPs.</a:t>
            </a:r>
            <a:br>
              <a:rPr lang="en-US" sz="2300" dirty="0" smtClean="0"/>
            </a:br>
            <a:endParaRPr lang="en-US" sz="2300" dirty="0" smtClean="0"/>
          </a:p>
          <a:p>
            <a:pPr marL="0" indent="0">
              <a:buNone/>
            </a:pPr>
            <a:endParaRPr lang="en-US" sz="2300" dirty="0"/>
          </a:p>
          <a:p>
            <a:endParaRPr lang="en-US" sz="2300" dirty="0" smtClean="0"/>
          </a:p>
          <a:p>
            <a:pPr marL="0" indent="0" algn="r">
              <a:buNone/>
            </a:pPr>
            <a:r>
              <a:rPr lang="en-US" sz="2300" i="1" dirty="0" smtClean="0"/>
              <a:t>Steven C. Palmer, PhD, et. al. JOP vol. 11, issue 2</a:t>
            </a:r>
            <a:endParaRPr lang="en-US" sz="2300" dirty="0" smtClean="0"/>
          </a:p>
          <a:p>
            <a:pPr marL="0" indent="0">
              <a:buNone/>
            </a:pPr>
            <a:endParaRPr lang="en-US" dirty="0" smtClean="0"/>
          </a:p>
        </p:txBody>
      </p:sp>
    </p:spTree>
    <p:extLst>
      <p:ext uri="{BB962C8B-B14F-4D97-AF65-F5344CB8AC3E}">
        <p14:creationId xmlns:p14="http://schemas.microsoft.com/office/powerpoint/2010/main" val="28775315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76200"/>
            <a:ext cx="721995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546469" y="5638800"/>
            <a:ext cx="5740281" cy="492443"/>
          </a:xfrm>
          <a:prstGeom prst="rect">
            <a:avLst/>
          </a:prstGeom>
          <a:noFill/>
        </p:spPr>
        <p:txBody>
          <a:bodyPr wrap="square" rtlCol="0">
            <a:spAutoFit/>
          </a:bodyPr>
          <a:lstStyle/>
          <a:p>
            <a:pPr algn="ctr"/>
            <a:r>
              <a:rPr lang="en-US" sz="1300" dirty="0">
                <a:hlinkClick r:id="rId4"/>
              </a:rPr>
              <a:t>http://www.asco.org//</a:t>
            </a:r>
            <a:r>
              <a:rPr lang="en-US" sz="1300" dirty="0" smtClean="0">
                <a:hlinkClick r:id="rId4"/>
              </a:rPr>
              <a:t>practice-research/asco-cancer-survivorship-compendium</a:t>
            </a:r>
            <a:r>
              <a:rPr lang="en-US" sz="1300" dirty="0" smtClean="0"/>
              <a:t> Building a Survivor Care Program – Best Model Needs Assessment</a:t>
            </a:r>
            <a:endParaRPr lang="en-US" sz="1300" dirty="0"/>
          </a:p>
        </p:txBody>
      </p:sp>
    </p:spTree>
    <p:extLst>
      <p:ext uri="{BB962C8B-B14F-4D97-AF65-F5344CB8AC3E}">
        <p14:creationId xmlns:p14="http://schemas.microsoft.com/office/powerpoint/2010/main" val="28458948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ctrTitle"/>
          </p:nvPr>
        </p:nvSpPr>
        <p:spPr>
          <a:xfrm>
            <a:off x="5410200" y="1577975"/>
            <a:ext cx="3589338" cy="693738"/>
          </a:xfrm>
        </p:spPr>
        <p:txBody>
          <a:bodyPr>
            <a:normAutofit fontScale="90000"/>
          </a:bodyPr>
          <a:lstStyle/>
          <a:p>
            <a:pPr eaLnBrk="1" hangingPunct="1"/>
            <a:r>
              <a:rPr lang="en-US" altLang="en-US" sz="1600" dirty="0" smtClean="0"/>
              <a:t>Moving Beyond Patient Satisfaction: </a:t>
            </a:r>
            <a:br>
              <a:rPr lang="en-US" altLang="en-US" sz="1600" dirty="0" smtClean="0"/>
            </a:br>
            <a:r>
              <a:rPr lang="en-US" altLang="en-US" sz="1600" dirty="0" smtClean="0"/>
              <a:t>Tips to Measure Program Impact Guide</a:t>
            </a:r>
            <a:br>
              <a:rPr lang="en-US" altLang="en-US" sz="1600" dirty="0" smtClean="0"/>
            </a:br>
            <a:r>
              <a:rPr lang="en-US" altLang="en-US" sz="1600" i="1" dirty="0" smtClean="0"/>
              <a:t>cancer.org/survivorshipprogramevaluation</a:t>
            </a:r>
          </a:p>
        </p:txBody>
      </p:sp>
      <p:sp>
        <p:nvSpPr>
          <p:cNvPr id="129027" name="Slide Number Placeholder 3"/>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fld id="{2760D367-7276-400C-A358-2FAE640BFD19}" type="slidenum">
              <a:rPr lang="en-US" altLang="en-US" sz="1200" smtClean="0">
                <a:solidFill>
                  <a:srgbClr val="898989"/>
                </a:solidFill>
              </a:rPr>
              <a:pPr eaLnBrk="1" hangingPunct="1">
                <a:spcBef>
                  <a:spcPct val="0"/>
                </a:spcBef>
                <a:buFontTx/>
                <a:buNone/>
              </a:pPr>
              <a:t>29</a:t>
            </a:fld>
            <a:endParaRPr lang="en-US" altLang="en-US" sz="1200" dirty="0" smtClean="0">
              <a:solidFill>
                <a:srgbClr val="898989"/>
              </a:solidFill>
            </a:endParaRPr>
          </a:p>
        </p:txBody>
      </p:sp>
      <p:pic>
        <p:nvPicPr>
          <p:cNvPr id="6" name="Picture 2"/>
          <p:cNvPicPr>
            <a:picLocks noChangeAspect="1" noChangeArrowheads="1"/>
          </p:cNvPicPr>
          <p:nvPr/>
        </p:nvPicPr>
        <p:blipFill rotWithShape="1">
          <a:blip r:embed="rId3"/>
          <a:srcRect l="26887" t="21044" r="26273" b="8132"/>
          <a:stretch/>
        </p:blipFill>
        <p:spPr bwMode="auto">
          <a:xfrm>
            <a:off x="5896348" y="2525713"/>
            <a:ext cx="2338015" cy="2827337"/>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5" name="Picture 2" descr="C:\Users\nerb\Desktop\6bdb623eee97336d2dadd33b7c5366a2.png"/>
          <p:cNvPicPr>
            <a:picLocks noChangeAspect="1" noChangeArrowheads="1"/>
          </p:cNvPicPr>
          <p:nvPr/>
        </p:nvPicPr>
        <p:blipFill>
          <a:blip r:embed="rId4"/>
          <a:srcRect/>
          <a:stretch>
            <a:fillRect/>
          </a:stretch>
        </p:blipFill>
        <p:spPr bwMode="auto">
          <a:xfrm>
            <a:off x="1428748" y="2830512"/>
            <a:ext cx="1812873" cy="2217737"/>
          </a:xfrm>
          <a:prstGeom prst="rect">
            <a:avLst/>
          </a:prstGeom>
          <a:noFill/>
          <a:effectLst>
            <a:outerShdw blurRad="292100" dist="139700" dir="2700000" algn="ctr" rotWithShape="0">
              <a:schemeClr val="tx1">
                <a:alpha val="65000"/>
              </a:schemeClr>
            </a:outerShdw>
          </a:effectLst>
          <a:extLst>
            <a:ext uri="{909E8E84-426E-40DD-AFC4-6F175D3DCCD1}">
              <a14:hiddenFill xmlns:a14="http://schemas.microsoft.com/office/drawing/2010/main">
                <a:solidFill>
                  <a:srgbClr val="FFFFFF"/>
                </a:solidFill>
              </a14:hiddenFill>
            </a:ext>
          </a:extLst>
        </p:spPr>
      </p:pic>
      <p:sp>
        <p:nvSpPr>
          <p:cNvPr id="129030" name="Title 1"/>
          <p:cNvSpPr txBox="1">
            <a:spLocks/>
          </p:cNvSpPr>
          <p:nvPr/>
        </p:nvSpPr>
        <p:spPr bwMode="auto">
          <a:xfrm>
            <a:off x="275010" y="1749278"/>
            <a:ext cx="56213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457200" eaLnBrk="1" fontAlgn="base" hangingPunct="1">
              <a:spcBef>
                <a:spcPct val="0"/>
              </a:spcBef>
              <a:spcAft>
                <a:spcPct val="0"/>
              </a:spcAft>
              <a:buNone/>
            </a:pPr>
            <a:r>
              <a:rPr lang="en-US" altLang="en-US" sz="1500" dirty="0" smtClean="0">
                <a:solidFill>
                  <a:prstClr val="black"/>
                </a:solidFill>
                <a:ea typeface="MS PGothic" pitchFamily="34" charset="-128"/>
              </a:rPr>
              <a:t>Guide for Delivering Survivorship Care</a:t>
            </a:r>
            <a:br>
              <a:rPr lang="en-US" altLang="en-US" sz="1500" dirty="0" smtClean="0">
                <a:solidFill>
                  <a:prstClr val="black"/>
                </a:solidFill>
                <a:ea typeface="MS PGothic" pitchFamily="34" charset="-128"/>
              </a:rPr>
            </a:br>
            <a:r>
              <a:rPr lang="en-US" altLang="en-US" sz="1500" i="1" dirty="0" smtClean="0">
                <a:solidFill>
                  <a:prstClr val="black"/>
                </a:solidFill>
                <a:ea typeface="MS PGothic" pitchFamily="34" charset="-128"/>
              </a:rPr>
              <a:t>cancersurvivorshipcentereducation.org/Survivorship_Guide.html</a:t>
            </a:r>
          </a:p>
        </p:txBody>
      </p:sp>
      <p:sp>
        <p:nvSpPr>
          <p:cNvPr id="8" name="Title 1"/>
          <p:cNvSpPr txBox="1">
            <a:spLocks/>
          </p:cNvSpPr>
          <p:nvPr/>
        </p:nvSpPr>
        <p:spPr bwMode="auto">
          <a:xfrm>
            <a:off x="344488" y="733425"/>
            <a:ext cx="8461375"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a:bodyPr>
          <a:lstStyle>
            <a:lvl1pPr algn="l" defTabSz="457200" rtl="0" eaLnBrk="0" fontAlgn="base" hangingPunct="0">
              <a:spcBef>
                <a:spcPct val="0"/>
              </a:spcBef>
              <a:spcAft>
                <a:spcPct val="0"/>
              </a:spcAft>
              <a:defRPr sz="4000" kern="1200">
                <a:solidFill>
                  <a:schemeClr val="tx1"/>
                </a:solidFill>
                <a:latin typeface="+mj-lt"/>
                <a:ea typeface="+mj-ea"/>
                <a:cs typeface="+mj-cs"/>
              </a:defRPr>
            </a:lvl1pPr>
            <a:lvl2pPr algn="ctr" defTabSz="457200" rtl="0" eaLnBrk="0" fontAlgn="base" hangingPunct="0">
              <a:spcBef>
                <a:spcPct val="0"/>
              </a:spcBef>
              <a:spcAft>
                <a:spcPct val="0"/>
              </a:spcAft>
              <a:defRPr sz="4800">
                <a:solidFill>
                  <a:schemeClr val="tx1"/>
                </a:solidFill>
                <a:latin typeface="Calibri" pitchFamily="34" charset="0"/>
              </a:defRPr>
            </a:lvl2pPr>
            <a:lvl3pPr algn="ctr" defTabSz="457200" rtl="0" eaLnBrk="0" fontAlgn="base" hangingPunct="0">
              <a:spcBef>
                <a:spcPct val="0"/>
              </a:spcBef>
              <a:spcAft>
                <a:spcPct val="0"/>
              </a:spcAft>
              <a:defRPr sz="4800">
                <a:solidFill>
                  <a:schemeClr val="tx1"/>
                </a:solidFill>
                <a:latin typeface="Calibri" pitchFamily="34" charset="0"/>
              </a:defRPr>
            </a:lvl3pPr>
            <a:lvl4pPr algn="ctr" defTabSz="457200" rtl="0" eaLnBrk="0" fontAlgn="base" hangingPunct="0">
              <a:spcBef>
                <a:spcPct val="0"/>
              </a:spcBef>
              <a:spcAft>
                <a:spcPct val="0"/>
              </a:spcAft>
              <a:defRPr sz="4800">
                <a:solidFill>
                  <a:schemeClr val="tx1"/>
                </a:solidFill>
                <a:latin typeface="Calibri" pitchFamily="34" charset="0"/>
              </a:defRPr>
            </a:lvl4pPr>
            <a:lvl5pPr algn="ctr" defTabSz="457200" rtl="0" eaLnBrk="0" fontAlgn="base" hangingPunct="0">
              <a:spcBef>
                <a:spcPct val="0"/>
              </a:spcBef>
              <a:spcAft>
                <a:spcPct val="0"/>
              </a:spcAft>
              <a:defRPr sz="4800">
                <a:solidFill>
                  <a:schemeClr val="tx1"/>
                </a:solidFill>
                <a:latin typeface="Calibri" pitchFamily="34" charset="0"/>
              </a:defRPr>
            </a:lvl5pPr>
            <a:lvl6pPr marL="457200" algn="ctr" defTabSz="457200" rtl="0" fontAlgn="base">
              <a:spcBef>
                <a:spcPct val="0"/>
              </a:spcBef>
              <a:spcAft>
                <a:spcPct val="0"/>
              </a:spcAft>
              <a:defRPr sz="4800">
                <a:solidFill>
                  <a:schemeClr val="tx1"/>
                </a:solidFill>
                <a:latin typeface="Calibri" pitchFamily="34" charset="0"/>
              </a:defRPr>
            </a:lvl6pPr>
            <a:lvl7pPr marL="914400" algn="ctr" defTabSz="457200" rtl="0" fontAlgn="base">
              <a:spcBef>
                <a:spcPct val="0"/>
              </a:spcBef>
              <a:spcAft>
                <a:spcPct val="0"/>
              </a:spcAft>
              <a:defRPr sz="4800">
                <a:solidFill>
                  <a:schemeClr val="tx1"/>
                </a:solidFill>
                <a:latin typeface="Calibri" pitchFamily="34" charset="0"/>
              </a:defRPr>
            </a:lvl7pPr>
            <a:lvl8pPr marL="1371600" algn="ctr" defTabSz="457200" rtl="0" fontAlgn="base">
              <a:spcBef>
                <a:spcPct val="0"/>
              </a:spcBef>
              <a:spcAft>
                <a:spcPct val="0"/>
              </a:spcAft>
              <a:defRPr sz="4800">
                <a:solidFill>
                  <a:schemeClr val="tx1"/>
                </a:solidFill>
                <a:latin typeface="Calibri" pitchFamily="34" charset="0"/>
              </a:defRPr>
            </a:lvl8pPr>
            <a:lvl9pPr marL="1828800" algn="ctr" defTabSz="457200" rtl="0" fontAlgn="base">
              <a:spcBef>
                <a:spcPct val="0"/>
              </a:spcBef>
              <a:spcAft>
                <a:spcPct val="0"/>
              </a:spcAft>
              <a:defRPr sz="4800">
                <a:solidFill>
                  <a:schemeClr val="tx1"/>
                </a:solidFill>
                <a:latin typeface="Calibri" pitchFamily="34" charset="0"/>
              </a:defRPr>
            </a:lvl9pPr>
          </a:lstStyle>
          <a:p>
            <a:pPr algn="ctr" eaLnBrk="1" hangingPunct="1">
              <a:defRPr/>
            </a:pPr>
            <a:r>
              <a:rPr lang="en-US" altLang="en-US" sz="3200" dirty="0" smtClean="0">
                <a:solidFill>
                  <a:prstClr val="black"/>
                </a:solidFill>
              </a:rPr>
              <a:t>Program Development &amp; Evaluation Resources</a:t>
            </a:r>
            <a:endParaRPr lang="en-US" altLang="en-US" sz="3200" i="1" dirty="0" smtClean="0">
              <a:solidFill>
                <a:prstClr val="black"/>
              </a:solidFill>
            </a:endParaRPr>
          </a:p>
        </p:txBody>
      </p:sp>
      <p:sp>
        <p:nvSpPr>
          <p:cNvPr id="2" name="TextBox 1"/>
          <p:cNvSpPr txBox="1"/>
          <p:nvPr/>
        </p:nvSpPr>
        <p:spPr>
          <a:xfrm>
            <a:off x="409946" y="5905404"/>
            <a:ext cx="7824415" cy="323165"/>
          </a:xfrm>
          <a:prstGeom prst="rect">
            <a:avLst/>
          </a:prstGeom>
          <a:noFill/>
        </p:spPr>
        <p:txBody>
          <a:bodyPr wrap="square" rtlCol="0">
            <a:spAutoFit/>
          </a:bodyPr>
          <a:lstStyle/>
          <a:p>
            <a:r>
              <a:rPr lang="en-US" sz="1500" dirty="0" smtClean="0"/>
              <a:t>NCI’s Research </a:t>
            </a:r>
            <a:r>
              <a:rPr lang="en-US" sz="1500" dirty="0"/>
              <a:t>Tested Intervention </a:t>
            </a:r>
            <a:r>
              <a:rPr lang="en-US" sz="1500" dirty="0" smtClean="0"/>
              <a:t>Programs:  http</a:t>
            </a:r>
            <a:r>
              <a:rPr lang="en-US" sz="1500" dirty="0"/>
              <a:t>://</a:t>
            </a:r>
            <a:r>
              <a:rPr lang="en-US" sz="1500" dirty="0" smtClean="0"/>
              <a:t>rtips.cancer.gov/rtips/programSearch.do</a:t>
            </a:r>
          </a:p>
        </p:txBody>
      </p:sp>
    </p:spTree>
    <p:extLst>
      <p:ext uri="{BB962C8B-B14F-4D97-AF65-F5344CB8AC3E}">
        <p14:creationId xmlns:p14="http://schemas.microsoft.com/office/powerpoint/2010/main" val="22123768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Commission on Cancer Objectives</a:t>
            </a:r>
            <a:endParaRPr lang="en-US" dirty="0"/>
          </a:p>
        </p:txBody>
      </p:sp>
      <p:sp>
        <p:nvSpPr>
          <p:cNvPr id="3" name="Content Placeholder 2"/>
          <p:cNvSpPr>
            <a:spLocks noGrp="1"/>
          </p:cNvSpPr>
          <p:nvPr>
            <p:ph idx="1"/>
          </p:nvPr>
        </p:nvSpPr>
        <p:spPr>
          <a:xfrm>
            <a:off x="457200" y="914400"/>
            <a:ext cx="8229600" cy="5029200"/>
          </a:xfrm>
        </p:spPr>
        <p:txBody>
          <a:bodyPr/>
          <a:lstStyle/>
          <a:p>
            <a:pPr marL="514350" indent="-514350">
              <a:spcBef>
                <a:spcPts val="0"/>
              </a:spcBef>
              <a:buFont typeface="+mj-lt"/>
              <a:buAutoNum type="romanUcPeriod"/>
              <a:defRPr/>
            </a:pPr>
            <a:r>
              <a:rPr lang="en-US" altLang="en-US" b="1" dirty="0">
                <a:cs typeface="Arial" panose="020B0604020202020204" pitchFamily="34" charset="0"/>
              </a:rPr>
              <a:t>Establish standards </a:t>
            </a:r>
            <a:r>
              <a:rPr lang="en-US" altLang="en-US" dirty="0">
                <a:cs typeface="Arial" panose="020B0604020202020204" pitchFamily="34" charset="0"/>
              </a:rPr>
              <a:t>to ensure quality, multidisciplinary, </a:t>
            </a:r>
            <a:r>
              <a:rPr lang="en-US" altLang="en-US" dirty="0" smtClean="0">
                <a:cs typeface="Arial" panose="020B0604020202020204" pitchFamily="34" charset="0"/>
              </a:rPr>
              <a:t>patient-centered and </a:t>
            </a:r>
            <a:r>
              <a:rPr lang="en-US" altLang="en-US" dirty="0">
                <a:cs typeface="Arial" panose="020B0604020202020204" pitchFamily="34" charset="0"/>
              </a:rPr>
              <a:t>comprehensive cancer care </a:t>
            </a:r>
            <a:r>
              <a:rPr lang="en-US" altLang="en-US" dirty="0" smtClean="0">
                <a:cs typeface="Arial" panose="020B0604020202020204" pitchFamily="34" charset="0"/>
              </a:rPr>
              <a:t>delivery</a:t>
            </a:r>
            <a:endParaRPr lang="en-US" altLang="en-US" dirty="0">
              <a:cs typeface="Arial" panose="020B0604020202020204" pitchFamily="34" charset="0"/>
            </a:endParaRPr>
          </a:p>
          <a:p>
            <a:pPr marL="514350" indent="-514350">
              <a:spcBef>
                <a:spcPts val="0"/>
              </a:spcBef>
              <a:buFont typeface="+mj-lt"/>
              <a:buAutoNum type="romanUcPeriod"/>
              <a:defRPr/>
            </a:pPr>
            <a:endParaRPr lang="en-US" altLang="en-US" dirty="0">
              <a:cs typeface="Arial" panose="020B0604020202020204" pitchFamily="34" charset="0"/>
            </a:endParaRPr>
          </a:p>
          <a:p>
            <a:pPr marL="514350" indent="-514350">
              <a:spcBef>
                <a:spcPts val="0"/>
              </a:spcBef>
              <a:buFont typeface="+mj-lt"/>
              <a:buAutoNum type="romanUcPeriod"/>
              <a:defRPr/>
            </a:pPr>
            <a:r>
              <a:rPr lang="en-US" altLang="en-US" dirty="0">
                <a:cs typeface="Arial" panose="020B0604020202020204" pitchFamily="34" charset="0"/>
              </a:rPr>
              <a:t>Conduct </a:t>
            </a:r>
            <a:r>
              <a:rPr lang="en-US" altLang="en-US" b="1" dirty="0">
                <a:cs typeface="Arial" panose="020B0604020202020204" pitchFamily="34" charset="0"/>
              </a:rPr>
              <a:t>surveys </a:t>
            </a:r>
            <a:r>
              <a:rPr lang="en-US" altLang="en-US" dirty="0">
                <a:cs typeface="Arial" panose="020B0604020202020204" pitchFamily="34" charset="0"/>
              </a:rPr>
              <a:t>in healthcare settings to </a:t>
            </a:r>
            <a:r>
              <a:rPr lang="en-US" altLang="en-US" b="1" dirty="0">
                <a:cs typeface="Arial" panose="020B0604020202020204" pitchFamily="34" charset="0"/>
              </a:rPr>
              <a:t>assess compliance </a:t>
            </a:r>
            <a:r>
              <a:rPr lang="en-US" altLang="en-US" dirty="0">
                <a:cs typeface="Arial" panose="020B0604020202020204" pitchFamily="34" charset="0"/>
              </a:rPr>
              <a:t>with those </a:t>
            </a:r>
            <a:r>
              <a:rPr lang="en-US" altLang="en-US" dirty="0" smtClean="0">
                <a:cs typeface="Arial" panose="020B0604020202020204" pitchFamily="34" charset="0"/>
              </a:rPr>
              <a:t>standards</a:t>
            </a:r>
            <a:endParaRPr lang="en-US" altLang="en-US" dirty="0">
              <a:cs typeface="Arial" panose="020B0604020202020204" pitchFamily="34" charset="0"/>
            </a:endParaRPr>
          </a:p>
          <a:p>
            <a:pPr marL="514350" indent="-514350">
              <a:spcBef>
                <a:spcPts val="0"/>
              </a:spcBef>
              <a:buFont typeface="+mj-lt"/>
              <a:buAutoNum type="romanUcPeriod"/>
              <a:defRPr/>
            </a:pPr>
            <a:endParaRPr lang="en-US" altLang="en-US" dirty="0">
              <a:cs typeface="Arial" panose="020B0604020202020204" pitchFamily="34" charset="0"/>
            </a:endParaRPr>
          </a:p>
          <a:p>
            <a:pPr marL="514350" indent="-514350">
              <a:spcBef>
                <a:spcPts val="0"/>
              </a:spcBef>
              <a:buFont typeface="+mj-lt"/>
              <a:buAutoNum type="romanUcPeriod"/>
              <a:defRPr/>
            </a:pPr>
            <a:r>
              <a:rPr lang="en-US" altLang="en-US" b="1" dirty="0" smtClean="0">
                <a:cs typeface="Arial" panose="020B0604020202020204" pitchFamily="34" charset="0"/>
              </a:rPr>
              <a:t>Collect </a:t>
            </a:r>
            <a:r>
              <a:rPr lang="en-US" altLang="en-US" b="1" dirty="0">
                <a:cs typeface="Arial" panose="020B0604020202020204" pitchFamily="34" charset="0"/>
              </a:rPr>
              <a:t>standardized, high quality data</a:t>
            </a:r>
            <a:r>
              <a:rPr lang="en-US" altLang="en-US" dirty="0">
                <a:cs typeface="Arial" panose="020B0604020202020204" pitchFamily="34" charset="0"/>
              </a:rPr>
              <a:t> from CoC-accredited facilities to measure cancer care </a:t>
            </a:r>
            <a:r>
              <a:rPr lang="en-US" altLang="en-US" dirty="0" smtClean="0">
                <a:cs typeface="Arial" panose="020B0604020202020204" pitchFamily="34" charset="0"/>
              </a:rPr>
              <a:t>quality</a:t>
            </a:r>
            <a:endParaRPr lang="en-US" altLang="en-US" dirty="0">
              <a:cs typeface="Arial" panose="020B0604020202020204" pitchFamily="34" charset="0"/>
            </a:endParaRPr>
          </a:p>
          <a:p>
            <a:pPr marL="514350" indent="-514350">
              <a:spcBef>
                <a:spcPts val="0"/>
              </a:spcBef>
              <a:buFont typeface="+mj-lt"/>
              <a:buAutoNum type="romanUcPeriod"/>
              <a:defRPr/>
            </a:pPr>
            <a:endParaRPr lang="en-US" altLang="en-US" dirty="0">
              <a:cs typeface="Arial" panose="020B0604020202020204" pitchFamily="34" charset="0"/>
            </a:endParaRPr>
          </a:p>
          <a:p>
            <a:pPr marL="514350" indent="-514350">
              <a:spcBef>
                <a:spcPts val="0"/>
              </a:spcBef>
              <a:buFont typeface="+mj-lt"/>
              <a:buAutoNum type="romanUcPeriod"/>
              <a:defRPr/>
            </a:pPr>
            <a:r>
              <a:rPr lang="en-US" altLang="en-US" dirty="0">
                <a:cs typeface="Arial" panose="020B0604020202020204" pitchFamily="34" charset="0"/>
              </a:rPr>
              <a:t>Use data to </a:t>
            </a:r>
            <a:r>
              <a:rPr lang="en-US" altLang="en-US" b="1" dirty="0">
                <a:cs typeface="Arial" panose="020B0604020202020204" pitchFamily="34" charset="0"/>
              </a:rPr>
              <a:t>monitor </a:t>
            </a:r>
            <a:r>
              <a:rPr lang="en-US" altLang="en-US" dirty="0">
                <a:cs typeface="Arial" panose="020B0604020202020204" pitchFamily="34" charset="0"/>
              </a:rPr>
              <a:t>treatment patterns and </a:t>
            </a:r>
            <a:r>
              <a:rPr lang="en-US" altLang="en-US" b="1" dirty="0">
                <a:cs typeface="Arial" panose="020B0604020202020204" pitchFamily="34" charset="0"/>
              </a:rPr>
              <a:t>outcomes</a:t>
            </a:r>
            <a:r>
              <a:rPr lang="en-US" altLang="en-US" dirty="0">
                <a:cs typeface="Arial" panose="020B0604020202020204" pitchFamily="34" charset="0"/>
              </a:rPr>
              <a:t> and </a:t>
            </a:r>
            <a:r>
              <a:rPr lang="en-US" altLang="en-US" b="1" dirty="0">
                <a:cs typeface="Arial" panose="020B0604020202020204" pitchFamily="34" charset="0"/>
              </a:rPr>
              <a:t>enhance </a:t>
            </a:r>
            <a:r>
              <a:rPr lang="en-US" altLang="en-US" dirty="0">
                <a:cs typeface="Arial" panose="020B0604020202020204" pitchFamily="34" charset="0"/>
              </a:rPr>
              <a:t>cancer control and clinical surveillance </a:t>
            </a:r>
            <a:r>
              <a:rPr lang="en-US" altLang="en-US" dirty="0" smtClean="0">
                <a:cs typeface="Arial" panose="020B0604020202020204" pitchFamily="34" charset="0"/>
              </a:rPr>
              <a:t>activities</a:t>
            </a:r>
            <a:endParaRPr lang="en-US" altLang="en-US" dirty="0">
              <a:cs typeface="Arial" panose="020B0604020202020204" pitchFamily="34" charset="0"/>
            </a:endParaRPr>
          </a:p>
          <a:p>
            <a:pPr marL="514350" indent="-514350">
              <a:spcBef>
                <a:spcPts val="0"/>
              </a:spcBef>
              <a:buFont typeface="+mj-lt"/>
              <a:buAutoNum type="romanUcPeriod"/>
              <a:defRPr/>
            </a:pPr>
            <a:endParaRPr lang="en-US" altLang="en-US" dirty="0">
              <a:cs typeface="Arial" panose="020B0604020202020204" pitchFamily="34" charset="0"/>
            </a:endParaRPr>
          </a:p>
          <a:p>
            <a:pPr marL="514350" indent="-514350">
              <a:spcBef>
                <a:spcPts val="0"/>
              </a:spcBef>
              <a:buFont typeface="+mj-lt"/>
              <a:buAutoNum type="romanUcPeriod"/>
              <a:defRPr/>
            </a:pPr>
            <a:r>
              <a:rPr lang="en-US" altLang="en-US" dirty="0">
                <a:cs typeface="Arial" panose="020B0604020202020204" pitchFamily="34" charset="0"/>
              </a:rPr>
              <a:t>Develop </a:t>
            </a:r>
            <a:r>
              <a:rPr lang="en-US" altLang="en-US" b="1" dirty="0">
                <a:cs typeface="Arial" panose="020B0604020202020204" pitchFamily="34" charset="0"/>
              </a:rPr>
              <a:t>educational interventions </a:t>
            </a:r>
            <a:r>
              <a:rPr lang="en-US" altLang="en-US" dirty="0">
                <a:cs typeface="Arial" panose="020B0604020202020204" pitchFamily="34" charset="0"/>
              </a:rPr>
              <a:t>to improve cancer prevention, early detection, care delivery, and </a:t>
            </a:r>
            <a:r>
              <a:rPr lang="en-US" altLang="en-US" dirty="0" smtClean="0">
                <a:cs typeface="Arial" panose="020B0604020202020204" pitchFamily="34" charset="0"/>
              </a:rPr>
              <a:t>outcomes</a:t>
            </a:r>
            <a:endParaRPr lang="en-US" dirty="0"/>
          </a:p>
        </p:txBody>
      </p:sp>
    </p:spTree>
    <p:extLst>
      <p:ext uri="{BB962C8B-B14F-4D97-AF65-F5344CB8AC3E}">
        <p14:creationId xmlns:p14="http://schemas.microsoft.com/office/powerpoint/2010/main" val="37117505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p:txBody>
          <a:bodyPr/>
          <a:lstStyle/>
          <a:p>
            <a:pPr marL="0" indent="0">
              <a:spcBef>
                <a:spcPts val="1200"/>
              </a:spcBef>
              <a:buNone/>
            </a:pPr>
            <a:r>
              <a:rPr lang="en-US" sz="2800" dirty="0" smtClean="0"/>
              <a:t>It </a:t>
            </a:r>
            <a:r>
              <a:rPr lang="en-US" sz="2800" dirty="0"/>
              <a:t>is recognized that models of health care and survivor care delivery vary.  </a:t>
            </a:r>
            <a:r>
              <a:rPr lang="en-US" sz="2800" dirty="0" smtClean="0"/>
              <a:t>In </a:t>
            </a:r>
            <a:r>
              <a:rPr lang="en-US" sz="2800" dirty="0"/>
              <a:t>the context of multidisciplinary care clinics the cancer committee should  </a:t>
            </a:r>
            <a:r>
              <a:rPr lang="en-US" sz="2800" b="1" dirty="0"/>
              <a:t>identify a physician team member or advanced practice partner </a:t>
            </a:r>
            <a:r>
              <a:rPr lang="en-US" sz="2800" dirty="0"/>
              <a:t>who would be responsible for discussing the care plan with a patient</a:t>
            </a:r>
            <a:r>
              <a:rPr lang="en-US" sz="3200" dirty="0"/>
              <a:t>.</a:t>
            </a:r>
          </a:p>
          <a:p>
            <a:pPr marL="0" indent="0">
              <a:buNone/>
            </a:pPr>
            <a:endParaRPr lang="en-US" dirty="0"/>
          </a:p>
        </p:txBody>
      </p:sp>
      <p:sp>
        <p:nvSpPr>
          <p:cNvPr id="10" name="Title 9"/>
          <p:cNvSpPr>
            <a:spLocks noGrp="1"/>
          </p:cNvSpPr>
          <p:nvPr>
            <p:ph type="title"/>
          </p:nvPr>
        </p:nvSpPr>
        <p:spPr/>
        <p:txBody>
          <a:bodyPr/>
          <a:lstStyle/>
          <a:p>
            <a:r>
              <a:rPr lang="en-US" dirty="0" smtClean="0"/>
              <a:t>Standard Clarification</a:t>
            </a:r>
            <a:endParaRPr lang="en-US" dirty="0"/>
          </a:p>
        </p:txBody>
      </p:sp>
    </p:spTree>
    <p:extLst>
      <p:ext uri="{BB962C8B-B14F-4D97-AF65-F5344CB8AC3E}">
        <p14:creationId xmlns:p14="http://schemas.microsoft.com/office/powerpoint/2010/main" val="3973064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400" dirty="0" smtClean="0"/>
              <a:t>When </a:t>
            </a:r>
            <a:r>
              <a:rPr lang="en-US" sz="2400" dirty="0"/>
              <a:t>is standard 3.3 to be implemented?</a:t>
            </a:r>
          </a:p>
          <a:p>
            <a:pPr marL="0" indent="0">
              <a:buNone/>
            </a:pPr>
            <a:r>
              <a:rPr lang="en-US" sz="2400" dirty="0"/>
              <a:t>During the implementation period, cancer programs should initially concentrate on their most common disease sites, such as breast, colorectal, prostate, early-stage bronchogenic, and lymphoma.</a:t>
            </a:r>
            <a:br>
              <a:rPr lang="en-US" sz="2400" dirty="0"/>
            </a:br>
            <a:r>
              <a:rPr lang="en-US" sz="2400" dirty="0"/>
              <a:t> </a:t>
            </a:r>
            <a:br>
              <a:rPr lang="en-US" sz="2400" dirty="0"/>
            </a:br>
            <a:r>
              <a:rPr lang="en-US" sz="2400" dirty="0"/>
              <a:t>Cancer Programs that have fully implemented the Standard </a:t>
            </a:r>
            <a:r>
              <a:rPr lang="en-US" sz="2400" b="1" dirty="0"/>
              <a:t>by the time of their on-site visit during the 2015, 2016, 2017 survey cycle</a:t>
            </a:r>
            <a:r>
              <a:rPr lang="en-US" sz="2400" dirty="0"/>
              <a:t>, will receive special recognition in their Performance Reports at the time of their next survey.</a:t>
            </a:r>
          </a:p>
          <a:p>
            <a:endParaRPr lang="en-US" dirty="0"/>
          </a:p>
        </p:txBody>
      </p:sp>
      <p:sp>
        <p:nvSpPr>
          <p:cNvPr id="4" name="Title 3"/>
          <p:cNvSpPr>
            <a:spLocks noGrp="1"/>
          </p:cNvSpPr>
          <p:nvPr>
            <p:ph type="title"/>
          </p:nvPr>
        </p:nvSpPr>
        <p:spPr/>
        <p:txBody>
          <a:bodyPr/>
          <a:lstStyle/>
          <a:p>
            <a:r>
              <a:rPr lang="en-US" dirty="0" smtClean="0"/>
              <a:t>Standard Clarification</a:t>
            </a:r>
            <a:endParaRPr lang="en-US" dirty="0"/>
          </a:p>
        </p:txBody>
      </p:sp>
    </p:spTree>
    <p:extLst>
      <p:ext uri="{BB962C8B-B14F-4D97-AF65-F5344CB8AC3E}">
        <p14:creationId xmlns:p14="http://schemas.microsoft.com/office/powerpoint/2010/main" val="38990530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98413374"/>
              </p:ext>
            </p:extLst>
          </p:nvPr>
        </p:nvGraphicFramePr>
        <p:xfrm>
          <a:off x="609600" y="457200"/>
          <a:ext cx="7848600" cy="4957316"/>
        </p:xfrm>
        <a:graphic>
          <a:graphicData uri="http://schemas.openxmlformats.org/drawingml/2006/table">
            <a:tbl>
              <a:tblPr firstRow="1" bandRow="1">
                <a:tableStyleId>{5C22544A-7EE6-4342-B048-85BDC9FD1C3A}</a:tableStyleId>
              </a:tblPr>
              <a:tblGrid>
                <a:gridCol w="2362200"/>
                <a:gridCol w="5486400"/>
              </a:tblGrid>
              <a:tr h="38232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When is Standard 3.3 to be implemented?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r>
              <a:tr h="1310816">
                <a:tc>
                  <a:txBody>
                    <a:bodyPr/>
                    <a:lstStyle/>
                    <a:p>
                      <a:r>
                        <a:rPr lang="en-US" sz="2200" b="1" dirty="0" smtClean="0">
                          <a:latin typeface="Arial" panose="020B0604020202020204" pitchFamily="34" charset="0"/>
                          <a:cs typeface="Arial" panose="020B0604020202020204" pitchFamily="34" charset="0"/>
                        </a:rPr>
                        <a:t>January 1, 2015</a:t>
                      </a:r>
                      <a:endParaRPr lang="en-US" sz="22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smtClean="0">
                          <a:latin typeface="Arial" panose="020B0604020202020204" pitchFamily="34" charset="0"/>
                          <a:cs typeface="Arial" panose="020B0604020202020204" pitchFamily="34" charset="0"/>
                        </a:rPr>
                        <a:t>Implement a pilot survivorship care plan process involving  ≥ </a:t>
                      </a:r>
                      <a:r>
                        <a:rPr lang="en-US" sz="2200" b="1" dirty="0" smtClean="0">
                          <a:latin typeface="Arial" panose="020B0604020202020204" pitchFamily="34" charset="0"/>
                          <a:cs typeface="Arial" panose="020B0604020202020204" pitchFamily="34" charset="0"/>
                        </a:rPr>
                        <a:t>10% </a:t>
                      </a:r>
                      <a:r>
                        <a:rPr lang="en-US" sz="2200" b="0" dirty="0" smtClean="0">
                          <a:latin typeface="Arial" panose="020B0604020202020204" pitchFamily="34" charset="0"/>
                          <a:cs typeface="Arial" panose="020B0604020202020204" pitchFamily="34" charset="0"/>
                        </a:rPr>
                        <a:t>of eligible patients.</a:t>
                      </a:r>
                      <a:endParaRPr lang="en-US" sz="22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panose="020B0604020202020204" pitchFamily="34" charset="0"/>
                          <a:cs typeface="Arial" panose="020B0604020202020204" pitchFamily="34" charset="0"/>
                        </a:rPr>
                        <a:t>January 1, 2016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smtClean="0">
                          <a:latin typeface="Arial" panose="020B0604020202020204" pitchFamily="34" charset="0"/>
                          <a:cs typeface="Arial" panose="020B0604020202020204" pitchFamily="34" charset="0"/>
                        </a:rPr>
                        <a:t>Provide survivorship care plans to ≥ </a:t>
                      </a:r>
                      <a:r>
                        <a:rPr lang="en-US" sz="2200" b="1" dirty="0" smtClean="0">
                          <a:latin typeface="Arial" panose="020B0604020202020204" pitchFamily="34" charset="0"/>
                          <a:cs typeface="Arial" panose="020B0604020202020204" pitchFamily="34" charset="0"/>
                        </a:rPr>
                        <a:t>25% </a:t>
                      </a:r>
                      <a:r>
                        <a:rPr lang="en-US" sz="2200" b="0" dirty="0" smtClean="0">
                          <a:latin typeface="Arial" panose="020B0604020202020204" pitchFamily="34" charset="0"/>
                          <a:cs typeface="Arial" panose="020B0604020202020204" pitchFamily="34" charset="0"/>
                        </a:rPr>
                        <a:t>of eligible patients.</a:t>
                      </a:r>
                      <a:endParaRPr lang="en-US" sz="22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panose="020B0604020202020204" pitchFamily="34" charset="0"/>
                          <a:cs typeface="Arial" panose="020B0604020202020204" pitchFamily="34" charset="0"/>
                        </a:rPr>
                        <a:t>January 1, 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smtClean="0">
                          <a:latin typeface="Arial" panose="020B0604020202020204" pitchFamily="34" charset="0"/>
                          <a:cs typeface="Arial" panose="020B0604020202020204" pitchFamily="34" charset="0"/>
                        </a:rPr>
                        <a:t>Provide survivorship care plans to ≥ 50% of eligible patients.</a:t>
                      </a:r>
                      <a:endParaRPr lang="en-US" sz="22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92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panose="020B0604020202020204" pitchFamily="34" charset="0"/>
                          <a:cs typeface="Arial" panose="020B0604020202020204" pitchFamily="34" charset="0"/>
                        </a:rPr>
                        <a:t>January 1, 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200" b="0" dirty="0" smtClean="0">
                          <a:latin typeface="Arial" panose="020B0604020202020204" pitchFamily="34" charset="0"/>
                          <a:cs typeface="Arial" panose="020B0604020202020204" pitchFamily="34" charset="0"/>
                        </a:rPr>
                        <a:t>Provide survivorship care plans to ≥ 75% of eligible patients.</a:t>
                      </a:r>
                      <a:endParaRPr lang="en-US" sz="2200" b="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734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panose="020B0604020202020204" pitchFamily="34" charset="0"/>
                          <a:cs typeface="Arial" panose="020B0604020202020204" pitchFamily="34" charset="0"/>
                        </a:rPr>
                        <a:t>January 1, 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dirty="0" smtClean="0">
                          <a:latin typeface="Arial" panose="020B0604020202020204" pitchFamily="34" charset="0"/>
                          <a:cs typeface="Arial" panose="020B0604020202020204" pitchFamily="34" charset="0"/>
                        </a:rPr>
                        <a:t>Provide survivorship care plans to all eligible patients.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66077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4"/>
          </p:nvPr>
        </p:nvSpPr>
        <p:spPr/>
        <p:txBody>
          <a:bodyPr/>
          <a:lstStyle/>
          <a:p>
            <a:r>
              <a:rPr lang="en-US" dirty="0" smtClean="0"/>
              <a:t>Need for additional research on survivor care models</a:t>
            </a:r>
          </a:p>
          <a:p>
            <a:r>
              <a:rPr lang="en-US" dirty="0" smtClean="0"/>
              <a:t>Need for additional work on the technology piece - extracting data for pre-populating treatment summaries </a:t>
            </a:r>
          </a:p>
          <a:p>
            <a:r>
              <a:rPr lang="en-US" dirty="0" smtClean="0"/>
              <a:t>Need for additional outcomes research on the cost-benefit of the care plan</a:t>
            </a:r>
          </a:p>
          <a:p>
            <a:r>
              <a:rPr lang="en-US" dirty="0" smtClean="0"/>
              <a:t>Patient reported outcomes research</a:t>
            </a:r>
            <a:endParaRPr lang="en-US" dirty="0"/>
          </a:p>
        </p:txBody>
      </p:sp>
      <p:sp>
        <p:nvSpPr>
          <p:cNvPr id="3" name="Content Placeholder 2"/>
          <p:cNvSpPr>
            <a:spLocks noGrp="1"/>
          </p:cNvSpPr>
          <p:nvPr>
            <p:ph idx="15"/>
          </p:nvPr>
        </p:nvSpPr>
        <p:spPr>
          <a:prstGeom prst="rect">
            <a:avLst/>
          </a:prstGeom>
        </p:spPr>
        <p:txBody>
          <a:bodyPr/>
          <a:lstStyle/>
          <a:p>
            <a:r>
              <a:rPr lang="en-US" dirty="0" smtClean="0"/>
              <a:t>Continued clarity of reimbursement for plan creation and delivery </a:t>
            </a:r>
          </a:p>
          <a:p>
            <a:r>
              <a:rPr lang="en-US" dirty="0" smtClean="0"/>
              <a:t>Care passports or some type of standard of care for patients with metastatic disease</a:t>
            </a:r>
          </a:p>
          <a:p>
            <a:r>
              <a:rPr lang="en-US" dirty="0" smtClean="0"/>
              <a:t>Ongoing work on follow-up care recommendations e.g. to help differentiate between late effect vs. recurrence</a:t>
            </a:r>
          </a:p>
          <a:p>
            <a:r>
              <a:rPr lang="en-US" dirty="0" smtClean="0"/>
              <a:t>Continued research for </a:t>
            </a:r>
            <a:r>
              <a:rPr lang="en-US" dirty="0"/>
              <a:t>health care management in cancer </a:t>
            </a:r>
            <a:r>
              <a:rPr lang="en-US" dirty="0" smtClean="0"/>
              <a:t>survivors</a:t>
            </a:r>
            <a:endParaRPr lang="en-US" dirty="0"/>
          </a:p>
        </p:txBody>
      </p:sp>
      <p:sp>
        <p:nvSpPr>
          <p:cNvPr id="4" name="Title 3"/>
          <p:cNvSpPr>
            <a:spLocks noGrp="1"/>
          </p:cNvSpPr>
          <p:nvPr>
            <p:ph type="title"/>
          </p:nvPr>
        </p:nvSpPr>
        <p:spPr/>
        <p:txBody>
          <a:bodyPr/>
          <a:lstStyle/>
          <a:p>
            <a:r>
              <a:rPr lang="en-US" dirty="0" smtClean="0"/>
              <a:t>Conclusions, Thoughts &amp; Considerations</a:t>
            </a:r>
            <a:endParaRPr lang="en-US" dirty="0"/>
          </a:p>
        </p:txBody>
      </p:sp>
    </p:spTree>
    <p:extLst>
      <p:ext uri="{BB962C8B-B14F-4D97-AF65-F5344CB8AC3E}">
        <p14:creationId xmlns:p14="http://schemas.microsoft.com/office/powerpoint/2010/main" val="190871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219200" y="762000"/>
            <a:ext cx="6781800" cy="4892040"/>
          </a:xfrm>
        </p:spPr>
        <p:txBody>
          <a:bodyPr/>
          <a:lstStyle/>
          <a:p>
            <a:pPr marL="0" indent="0">
              <a:spcBef>
                <a:spcPts val="900"/>
              </a:spcBef>
              <a:buNone/>
              <a:defRPr/>
            </a:pPr>
            <a:r>
              <a:rPr lang="en-US" sz="2800" dirty="0"/>
              <a:t>respecting the </a:t>
            </a:r>
            <a:r>
              <a:rPr lang="en-US" altLang="ja-JP" sz="2800" dirty="0"/>
              <a:t>values, preferences and expressed needs of patients</a:t>
            </a:r>
          </a:p>
          <a:p>
            <a:pPr marL="0" indent="0">
              <a:spcBef>
                <a:spcPts val="900"/>
              </a:spcBef>
              <a:buNone/>
              <a:defRPr/>
            </a:pPr>
            <a:endParaRPr lang="en-US" altLang="ja-JP" sz="1200" dirty="0"/>
          </a:p>
          <a:p>
            <a:pPr marL="0" indent="0" algn="r">
              <a:spcBef>
                <a:spcPts val="900"/>
              </a:spcBef>
              <a:buNone/>
              <a:defRPr/>
            </a:pPr>
            <a:r>
              <a:rPr lang="en-US" sz="3200" dirty="0">
                <a:solidFill>
                  <a:srgbClr val="003399"/>
                </a:solidFill>
              </a:rPr>
              <a:t>coordinating &amp; integrating care across system boundaries</a:t>
            </a:r>
          </a:p>
          <a:p>
            <a:pPr marL="0" indent="0">
              <a:spcBef>
                <a:spcPts val="900"/>
              </a:spcBef>
              <a:buNone/>
              <a:defRPr/>
            </a:pPr>
            <a:r>
              <a:rPr lang="en-US" sz="2800" dirty="0"/>
              <a:t>providing the information, communication, and education that people want and need</a:t>
            </a:r>
          </a:p>
          <a:p>
            <a:pPr marL="0" indent="0" algn="r">
              <a:spcBef>
                <a:spcPts val="900"/>
              </a:spcBef>
              <a:buNone/>
              <a:defRPr/>
            </a:pPr>
            <a:endParaRPr lang="en-US" sz="1600" dirty="0">
              <a:solidFill>
                <a:srgbClr val="003399"/>
              </a:solidFill>
            </a:endParaRPr>
          </a:p>
          <a:p>
            <a:pPr marL="0" indent="0" algn="r">
              <a:spcBef>
                <a:spcPts val="900"/>
              </a:spcBef>
              <a:buNone/>
              <a:defRPr/>
            </a:pPr>
            <a:r>
              <a:rPr lang="en-US" sz="2800" dirty="0">
                <a:solidFill>
                  <a:srgbClr val="003399"/>
                </a:solidFill>
              </a:rPr>
              <a:t>promise of physical comfort, emotional support, and involvement of family and </a:t>
            </a:r>
            <a:r>
              <a:rPr lang="en-US" sz="2800" dirty="0" smtClean="0">
                <a:solidFill>
                  <a:srgbClr val="003399"/>
                </a:solidFill>
              </a:rPr>
              <a:t>friends</a:t>
            </a:r>
            <a:endParaRPr lang="en-US" sz="2400" dirty="0">
              <a:solidFill>
                <a:srgbClr val="003399"/>
              </a:solidFill>
            </a:endParaRPr>
          </a:p>
          <a:p>
            <a:pPr algn="r">
              <a:buNone/>
              <a:defRPr/>
            </a:pPr>
            <a:r>
              <a:rPr lang="en-US" sz="1200" i="1" dirty="0" smtClean="0"/>
              <a:t>Crossing </a:t>
            </a:r>
            <a:r>
              <a:rPr lang="en-US" sz="1200" i="1" dirty="0"/>
              <a:t>the Quality Chasm: A New Health System for the 21</a:t>
            </a:r>
            <a:r>
              <a:rPr lang="en-US" sz="1200" i="1" baseline="30000" dirty="0"/>
              <a:t>st</a:t>
            </a:r>
            <a:r>
              <a:rPr lang="en-US" sz="1200" i="1" dirty="0"/>
              <a:t> Century </a:t>
            </a:r>
            <a:r>
              <a:rPr lang="en-US" sz="1200" dirty="0"/>
              <a:t>Institute of Medicine  March 2001</a:t>
            </a:r>
          </a:p>
          <a:p>
            <a:pPr marL="0" indent="0">
              <a:buNone/>
            </a:pPr>
            <a:endParaRPr lang="en-US" sz="2800" dirty="0"/>
          </a:p>
        </p:txBody>
      </p:sp>
      <p:sp>
        <p:nvSpPr>
          <p:cNvPr id="5" name="Title 4"/>
          <p:cNvSpPr>
            <a:spLocks noGrp="1"/>
          </p:cNvSpPr>
          <p:nvPr>
            <p:ph type="title"/>
          </p:nvPr>
        </p:nvSpPr>
        <p:spPr/>
        <p:txBody>
          <a:bodyPr/>
          <a:lstStyle/>
          <a:p>
            <a:r>
              <a:rPr lang="en-US" dirty="0" smtClean="0"/>
              <a:t>Patient-Centered Care </a:t>
            </a:r>
            <a:endParaRPr lang="en-US" dirty="0"/>
          </a:p>
        </p:txBody>
      </p:sp>
    </p:spTree>
    <p:extLst>
      <p:ext uri="{BB962C8B-B14F-4D97-AF65-F5344CB8AC3E}">
        <p14:creationId xmlns:p14="http://schemas.microsoft.com/office/powerpoint/2010/main" val="4196387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Cancer Care Continuum – Survivor Transitions</a:t>
            </a:r>
            <a:endParaRPr lang="en-US" dirty="0"/>
          </a:p>
        </p:txBody>
      </p:sp>
      <p:sp>
        <p:nvSpPr>
          <p:cNvPr id="9" name="Rounded Rectangle 8"/>
          <p:cNvSpPr/>
          <p:nvPr/>
        </p:nvSpPr>
        <p:spPr>
          <a:xfrm>
            <a:off x="533400" y="2362200"/>
            <a:ext cx="1447800" cy="12192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PREVENTION</a:t>
            </a:r>
            <a:endParaRPr lang="en-US" sz="1600" b="1" dirty="0"/>
          </a:p>
        </p:txBody>
      </p:sp>
      <p:sp>
        <p:nvSpPr>
          <p:cNvPr id="10" name="Rounded Rectangle 9"/>
          <p:cNvSpPr/>
          <p:nvPr/>
        </p:nvSpPr>
        <p:spPr>
          <a:xfrm>
            <a:off x="2209800" y="2362200"/>
            <a:ext cx="1447800" cy="12192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SCREENING</a:t>
            </a:r>
            <a:endParaRPr lang="en-US" b="1" dirty="0"/>
          </a:p>
        </p:txBody>
      </p:sp>
      <p:sp>
        <p:nvSpPr>
          <p:cNvPr id="11" name="Rounded Rectangle 10"/>
          <p:cNvSpPr/>
          <p:nvPr/>
        </p:nvSpPr>
        <p:spPr>
          <a:xfrm>
            <a:off x="3886200" y="2362200"/>
            <a:ext cx="1447800" cy="12192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DIAGNOSIS</a:t>
            </a:r>
            <a:endParaRPr lang="en-US" b="1" dirty="0"/>
          </a:p>
        </p:txBody>
      </p:sp>
      <p:sp>
        <p:nvSpPr>
          <p:cNvPr id="12" name="Rounded Rectangle 11"/>
          <p:cNvSpPr/>
          <p:nvPr/>
        </p:nvSpPr>
        <p:spPr>
          <a:xfrm>
            <a:off x="5562600" y="2362200"/>
            <a:ext cx="1447800" cy="12192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TREATMENT</a:t>
            </a:r>
            <a:endParaRPr lang="en-US" b="1" dirty="0"/>
          </a:p>
        </p:txBody>
      </p:sp>
      <p:sp>
        <p:nvSpPr>
          <p:cNvPr id="13" name="Rounded Rectangle 12"/>
          <p:cNvSpPr/>
          <p:nvPr/>
        </p:nvSpPr>
        <p:spPr>
          <a:xfrm>
            <a:off x="7239000" y="3236536"/>
            <a:ext cx="1447800" cy="72586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END-OF-LIFE CARE</a:t>
            </a:r>
            <a:endParaRPr lang="en-US" sz="1400" b="1" dirty="0"/>
          </a:p>
        </p:txBody>
      </p:sp>
      <p:sp>
        <p:nvSpPr>
          <p:cNvPr id="14" name="Rounded Rectangle 13"/>
          <p:cNvSpPr/>
          <p:nvPr/>
        </p:nvSpPr>
        <p:spPr>
          <a:xfrm>
            <a:off x="7239000" y="2209800"/>
            <a:ext cx="1447800" cy="762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RECOVERY</a:t>
            </a:r>
            <a:r>
              <a:rPr lang="en-US" b="1" dirty="0" smtClean="0"/>
              <a:t>/ </a:t>
            </a:r>
            <a:r>
              <a:rPr lang="en-US" sz="1400" b="1" dirty="0" smtClean="0"/>
              <a:t>SURVIVORSHIP</a:t>
            </a:r>
            <a:endParaRPr lang="en-US" sz="1400" b="1" dirty="0"/>
          </a:p>
        </p:txBody>
      </p:sp>
      <p:sp>
        <p:nvSpPr>
          <p:cNvPr id="15" name="Rounded Rectangle 14"/>
          <p:cNvSpPr/>
          <p:nvPr/>
        </p:nvSpPr>
        <p:spPr>
          <a:xfrm>
            <a:off x="457200" y="1524000"/>
            <a:ext cx="8229600" cy="3048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PRIMARY CARE</a:t>
            </a:r>
            <a:endParaRPr lang="en-US" b="1" dirty="0"/>
          </a:p>
        </p:txBody>
      </p:sp>
      <p:sp>
        <p:nvSpPr>
          <p:cNvPr id="16" name="Rounded Rectangle 15"/>
          <p:cNvSpPr/>
          <p:nvPr/>
        </p:nvSpPr>
        <p:spPr>
          <a:xfrm>
            <a:off x="3894841" y="4343400"/>
            <a:ext cx="4783318" cy="304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PSYCHOSOCIAL &amp; PALLIATIVE CARE</a:t>
            </a:r>
            <a:endParaRPr lang="en-US" b="1" dirty="0"/>
          </a:p>
        </p:txBody>
      </p:sp>
      <p:pic>
        <p:nvPicPr>
          <p:cNvPr id="25" name="Picture 24" descr="C:\Users\nmiller\AppData\Local\Microsoft\Windows\Temporary Internet Files\Content.IE5\P303G9VV\large-arrow-pointing-left-166.6-12279[1].gif"/>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981199" y="2873840"/>
            <a:ext cx="228600" cy="264318"/>
          </a:xfrm>
          <a:prstGeom prst="rect">
            <a:avLst/>
          </a:prstGeom>
          <a:noFill/>
          <a:ln>
            <a:noFill/>
          </a:ln>
        </p:spPr>
      </p:pic>
      <p:pic>
        <p:nvPicPr>
          <p:cNvPr id="27" name="Picture 26" descr="C:\Users\nmiller\AppData\Local\Microsoft\Windows\Temporary Internet Files\Content.IE5\P303G9VV\large-arrow-pointing-left-166.6-12279[1].gif"/>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010400" y="3235750"/>
            <a:ext cx="228600" cy="264318"/>
          </a:xfrm>
          <a:prstGeom prst="rect">
            <a:avLst/>
          </a:prstGeom>
          <a:noFill/>
          <a:ln>
            <a:noFill/>
          </a:ln>
        </p:spPr>
      </p:pic>
      <p:pic>
        <p:nvPicPr>
          <p:cNvPr id="28" name="Picture 27" descr="C:\Users\nmiller\AppData\Local\Microsoft\Windows\Temporary Internet Files\Content.IE5\P303G9VV\large-arrow-pointing-left-166.6-12279[1].gif"/>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334000" y="2814923"/>
            <a:ext cx="228600" cy="264318"/>
          </a:xfrm>
          <a:prstGeom prst="rect">
            <a:avLst/>
          </a:prstGeom>
          <a:noFill/>
          <a:ln>
            <a:noFill/>
          </a:ln>
        </p:spPr>
      </p:pic>
      <p:pic>
        <p:nvPicPr>
          <p:cNvPr id="29" name="Picture 28" descr="C:\Users\nmiller\AppData\Local\Microsoft\Windows\Temporary Internet Files\Content.IE5\P303G9VV\large-arrow-pointing-left-166.6-12279[1].gif"/>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657600" y="2814922"/>
            <a:ext cx="228600" cy="264318"/>
          </a:xfrm>
          <a:prstGeom prst="rect">
            <a:avLst/>
          </a:prstGeom>
          <a:noFill/>
          <a:ln>
            <a:noFill/>
          </a:ln>
        </p:spPr>
      </p:pic>
      <p:pic>
        <p:nvPicPr>
          <p:cNvPr id="37" name="Picture 36" descr="C:\Users\nmiller\AppData\Local\Microsoft\Windows\Temporary Internet Files\Content.IE5\P303G9VV\large-arrow-pointing-left-166.6-12279[1].gif"/>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0800000">
            <a:off x="7010400" y="2682762"/>
            <a:ext cx="228600" cy="264317"/>
          </a:xfrm>
          <a:prstGeom prst="rect">
            <a:avLst/>
          </a:prstGeom>
          <a:noFill/>
          <a:ln>
            <a:noFill/>
          </a:ln>
        </p:spPr>
      </p:pic>
      <p:pic>
        <p:nvPicPr>
          <p:cNvPr id="38" name="Picture 37" descr="C:\Users\nmiller\AppData\Local\Microsoft\Windows\Temporary Internet Files\Content.IE5\P303G9VV\large-arrow-pointing-left-166.6-12279[1].gif"/>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007847" y="2418445"/>
            <a:ext cx="231153" cy="264318"/>
          </a:xfrm>
          <a:prstGeom prst="rect">
            <a:avLst/>
          </a:prstGeom>
          <a:noFill/>
          <a:ln>
            <a:noFill/>
          </a:ln>
        </p:spPr>
      </p:pic>
      <p:sp>
        <p:nvSpPr>
          <p:cNvPr id="22" name="Rounded Rectangle 21"/>
          <p:cNvSpPr/>
          <p:nvPr/>
        </p:nvSpPr>
        <p:spPr>
          <a:xfrm>
            <a:off x="457593" y="4953000"/>
            <a:ext cx="8229600" cy="3048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TARGETED NAVIGATION BASED ON NEED</a:t>
            </a:r>
            <a:endParaRPr lang="en-US" b="1" dirty="0"/>
          </a:p>
        </p:txBody>
      </p:sp>
    </p:spTree>
    <p:extLst>
      <p:ext uri="{BB962C8B-B14F-4D97-AF65-F5344CB8AC3E}">
        <p14:creationId xmlns:p14="http://schemas.microsoft.com/office/powerpoint/2010/main" val="10481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Standard 3.1:  Patient Navigation Process</a:t>
            </a:r>
            <a:endParaRPr lang="en-US" dirty="0"/>
          </a:p>
        </p:txBody>
      </p:sp>
      <p:sp>
        <p:nvSpPr>
          <p:cNvPr id="2" name="Content Placeholder 1"/>
          <p:cNvSpPr>
            <a:spLocks noGrp="1"/>
          </p:cNvSpPr>
          <p:nvPr>
            <p:ph sz="quarter" idx="1"/>
          </p:nvPr>
        </p:nvSpPr>
        <p:spPr>
          <a:xfrm>
            <a:off x="457200" y="762000"/>
            <a:ext cx="8229600" cy="5181600"/>
          </a:xfrm>
        </p:spPr>
        <p:txBody>
          <a:bodyPr>
            <a:normAutofit/>
          </a:bodyPr>
          <a:lstStyle/>
          <a:p>
            <a:pPr marL="0" indent="0">
              <a:spcBef>
                <a:spcPts val="0"/>
              </a:spcBef>
              <a:buNone/>
            </a:pPr>
            <a:endParaRPr lang="en-US" sz="2800" dirty="0">
              <a:solidFill>
                <a:srgbClr val="00467F"/>
              </a:solidFill>
            </a:endParaRPr>
          </a:p>
          <a:p>
            <a:pPr marL="0" indent="0" algn="ctr">
              <a:spcBef>
                <a:spcPts val="0"/>
              </a:spcBef>
              <a:buNone/>
            </a:pPr>
            <a:r>
              <a:rPr lang="en-US" sz="3600" dirty="0" smtClean="0">
                <a:solidFill>
                  <a:srgbClr val="00467F"/>
                </a:solidFill>
              </a:rPr>
              <a:t>identify </a:t>
            </a:r>
            <a:r>
              <a:rPr lang="en-US" sz="3600" dirty="0">
                <a:solidFill>
                  <a:srgbClr val="00467F"/>
                </a:solidFill>
              </a:rPr>
              <a:t>the </a:t>
            </a:r>
            <a:r>
              <a:rPr lang="en-US" sz="2800" dirty="0"/>
              <a:t>needs</a:t>
            </a:r>
            <a:r>
              <a:rPr lang="en-US" sz="2800" dirty="0">
                <a:solidFill>
                  <a:srgbClr val="00467F"/>
                </a:solidFill>
              </a:rPr>
              <a:t> </a:t>
            </a:r>
            <a:r>
              <a:rPr lang="en-US" sz="2800" dirty="0"/>
              <a:t>of the </a:t>
            </a:r>
            <a:r>
              <a:rPr lang="en-US" sz="2800" dirty="0" smtClean="0"/>
              <a:t>population</a:t>
            </a:r>
          </a:p>
          <a:p>
            <a:pPr marL="0" indent="0" algn="ctr">
              <a:lnSpc>
                <a:spcPct val="150000"/>
              </a:lnSpc>
              <a:spcBef>
                <a:spcPts val="0"/>
              </a:spcBef>
              <a:buNone/>
            </a:pPr>
            <a:r>
              <a:rPr lang="en-US" sz="2800" dirty="0" smtClean="0"/>
              <a:t>determine potential to </a:t>
            </a:r>
            <a:r>
              <a:rPr lang="en-US" sz="3600" dirty="0" smtClean="0">
                <a:solidFill>
                  <a:srgbClr val="00467F"/>
                </a:solidFill>
              </a:rPr>
              <a:t>reduce cancer disparities </a:t>
            </a:r>
            <a:r>
              <a:rPr lang="en-US" sz="2800" b="1" dirty="0" smtClean="0">
                <a:solidFill>
                  <a:srgbClr val="00467F"/>
                </a:solidFill>
              </a:rPr>
              <a:t>guide</a:t>
            </a:r>
            <a:r>
              <a:rPr lang="en-US" sz="2800" dirty="0" smtClean="0">
                <a:solidFill>
                  <a:srgbClr val="00467F"/>
                </a:solidFill>
              </a:rPr>
              <a:t> </a:t>
            </a:r>
            <a:r>
              <a:rPr lang="en-US" sz="2400" dirty="0" smtClean="0">
                <a:solidFill>
                  <a:srgbClr val="00467F"/>
                </a:solidFill>
              </a:rPr>
              <a:t>patients </a:t>
            </a:r>
            <a:r>
              <a:rPr lang="en-US" sz="3200" dirty="0" smtClean="0"/>
              <a:t>through care transitions </a:t>
            </a:r>
            <a:r>
              <a:rPr lang="en-US" sz="1800" dirty="0" smtClean="0">
                <a:solidFill>
                  <a:srgbClr val="00467F"/>
                </a:solidFill>
              </a:rPr>
              <a:t>to improve outcomes</a:t>
            </a:r>
            <a:endParaRPr lang="en-US" sz="2800" dirty="0" smtClean="0">
              <a:solidFill>
                <a:srgbClr val="00467F"/>
              </a:solidFill>
            </a:endParaRPr>
          </a:p>
          <a:p>
            <a:pPr marL="0" indent="0" algn="ctr">
              <a:lnSpc>
                <a:spcPct val="150000"/>
              </a:lnSpc>
              <a:spcBef>
                <a:spcPts val="0"/>
              </a:spcBef>
              <a:buNone/>
            </a:pPr>
            <a:r>
              <a:rPr lang="en-US" sz="2400" dirty="0" smtClean="0"/>
              <a:t>identify</a:t>
            </a:r>
            <a:r>
              <a:rPr lang="en-US" sz="2400" dirty="0" smtClean="0">
                <a:solidFill>
                  <a:srgbClr val="00467F"/>
                </a:solidFill>
              </a:rPr>
              <a:t> </a:t>
            </a:r>
            <a:r>
              <a:rPr lang="en-US" sz="3200" dirty="0" smtClean="0">
                <a:solidFill>
                  <a:srgbClr val="00467F"/>
                </a:solidFill>
              </a:rPr>
              <a:t>barriers to care </a:t>
            </a:r>
            <a:r>
              <a:rPr lang="en-US" sz="2400" dirty="0" smtClean="0"/>
              <a:t>and the </a:t>
            </a:r>
            <a:r>
              <a:rPr lang="en-US" sz="3200" dirty="0" smtClean="0">
                <a:solidFill>
                  <a:srgbClr val="00467F"/>
                </a:solidFill>
              </a:rPr>
              <a:t>resources </a:t>
            </a:r>
            <a:r>
              <a:rPr lang="en-US" sz="2000" dirty="0" smtClean="0">
                <a:solidFill>
                  <a:srgbClr val="00467F"/>
                </a:solidFill>
              </a:rPr>
              <a:t>to address them</a:t>
            </a:r>
            <a:endParaRPr lang="en-US" sz="3200" dirty="0" smtClean="0">
              <a:solidFill>
                <a:srgbClr val="00467F"/>
              </a:solidFill>
            </a:endParaRPr>
          </a:p>
          <a:p>
            <a:pPr marL="0" indent="0" algn="ctr">
              <a:lnSpc>
                <a:spcPct val="150000"/>
              </a:lnSpc>
              <a:spcBef>
                <a:spcPts val="0"/>
              </a:spcBef>
              <a:buNone/>
            </a:pPr>
            <a:r>
              <a:rPr lang="en-US" sz="2400" dirty="0"/>
              <a:t>p</a:t>
            </a:r>
            <a:r>
              <a:rPr lang="en-US" sz="2400" dirty="0" smtClean="0"/>
              <a:t>rovide resource information to all and </a:t>
            </a:r>
          </a:p>
          <a:p>
            <a:pPr marL="0" indent="0" algn="r">
              <a:lnSpc>
                <a:spcPct val="150000"/>
              </a:lnSpc>
              <a:spcBef>
                <a:spcPts val="0"/>
              </a:spcBef>
              <a:buNone/>
            </a:pPr>
            <a:r>
              <a:rPr lang="en-US" sz="3600" dirty="0" smtClean="0">
                <a:solidFill>
                  <a:srgbClr val="00467F"/>
                </a:solidFill>
              </a:rPr>
              <a:t>work on resource gaps</a:t>
            </a:r>
          </a:p>
        </p:txBody>
      </p:sp>
    </p:spTree>
    <p:extLst>
      <p:ext uri="{BB962C8B-B14F-4D97-AF65-F5344CB8AC3E}">
        <p14:creationId xmlns:p14="http://schemas.microsoft.com/office/powerpoint/2010/main" val="1389957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Cancer Care Continuum – Survivor Transitions</a:t>
            </a:r>
            <a:endParaRPr lang="en-US" dirty="0"/>
          </a:p>
        </p:txBody>
      </p:sp>
      <p:sp>
        <p:nvSpPr>
          <p:cNvPr id="9" name="Rounded Rectangle 8"/>
          <p:cNvSpPr/>
          <p:nvPr/>
        </p:nvSpPr>
        <p:spPr>
          <a:xfrm>
            <a:off x="533400" y="2362200"/>
            <a:ext cx="1447800" cy="12192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PREVENTION</a:t>
            </a:r>
            <a:endParaRPr lang="en-US" sz="1600" b="1" dirty="0"/>
          </a:p>
        </p:txBody>
      </p:sp>
      <p:sp>
        <p:nvSpPr>
          <p:cNvPr id="10" name="Rounded Rectangle 9"/>
          <p:cNvSpPr/>
          <p:nvPr/>
        </p:nvSpPr>
        <p:spPr>
          <a:xfrm>
            <a:off x="2209800" y="2362200"/>
            <a:ext cx="1447800" cy="12192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SCREENING</a:t>
            </a:r>
            <a:endParaRPr lang="en-US" b="1" dirty="0"/>
          </a:p>
        </p:txBody>
      </p:sp>
      <p:sp>
        <p:nvSpPr>
          <p:cNvPr id="11" name="Rounded Rectangle 10"/>
          <p:cNvSpPr/>
          <p:nvPr/>
        </p:nvSpPr>
        <p:spPr>
          <a:xfrm>
            <a:off x="3886200" y="2362200"/>
            <a:ext cx="1447800" cy="12192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DIAGNOSIS</a:t>
            </a:r>
            <a:endParaRPr lang="en-US" b="1" dirty="0"/>
          </a:p>
        </p:txBody>
      </p:sp>
      <p:sp>
        <p:nvSpPr>
          <p:cNvPr id="12" name="Rounded Rectangle 11"/>
          <p:cNvSpPr/>
          <p:nvPr/>
        </p:nvSpPr>
        <p:spPr>
          <a:xfrm>
            <a:off x="5562600" y="2362200"/>
            <a:ext cx="1447800" cy="12192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TREATMENT</a:t>
            </a:r>
            <a:endParaRPr lang="en-US" b="1" dirty="0"/>
          </a:p>
        </p:txBody>
      </p:sp>
      <p:sp>
        <p:nvSpPr>
          <p:cNvPr id="13" name="Rounded Rectangle 12"/>
          <p:cNvSpPr/>
          <p:nvPr/>
        </p:nvSpPr>
        <p:spPr>
          <a:xfrm>
            <a:off x="7239000" y="3236536"/>
            <a:ext cx="1447800" cy="72586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END-OF-LIFE CARE</a:t>
            </a:r>
            <a:endParaRPr lang="en-US" sz="1400" b="1" dirty="0"/>
          </a:p>
        </p:txBody>
      </p:sp>
      <p:sp>
        <p:nvSpPr>
          <p:cNvPr id="14" name="Rounded Rectangle 13"/>
          <p:cNvSpPr/>
          <p:nvPr/>
        </p:nvSpPr>
        <p:spPr>
          <a:xfrm>
            <a:off x="7239000" y="2209800"/>
            <a:ext cx="1447800" cy="762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RECOVERY</a:t>
            </a:r>
            <a:r>
              <a:rPr lang="en-US" b="1" dirty="0" smtClean="0"/>
              <a:t>/ </a:t>
            </a:r>
            <a:r>
              <a:rPr lang="en-US" sz="1400" b="1" dirty="0" smtClean="0"/>
              <a:t>SURVIVORSHIP</a:t>
            </a:r>
            <a:endParaRPr lang="en-US" sz="1400" b="1" dirty="0"/>
          </a:p>
        </p:txBody>
      </p:sp>
      <p:sp>
        <p:nvSpPr>
          <p:cNvPr id="15" name="Rounded Rectangle 14"/>
          <p:cNvSpPr/>
          <p:nvPr/>
        </p:nvSpPr>
        <p:spPr>
          <a:xfrm>
            <a:off x="457200" y="1524000"/>
            <a:ext cx="8229600" cy="3048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PRIMARY CARE</a:t>
            </a:r>
            <a:endParaRPr lang="en-US" b="1" dirty="0"/>
          </a:p>
        </p:txBody>
      </p:sp>
      <p:sp>
        <p:nvSpPr>
          <p:cNvPr id="16" name="Rounded Rectangle 15"/>
          <p:cNvSpPr/>
          <p:nvPr/>
        </p:nvSpPr>
        <p:spPr>
          <a:xfrm>
            <a:off x="3894841" y="4343400"/>
            <a:ext cx="4783318" cy="304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PSYCHOSOCIAL &amp; PALLIATIVE CARE</a:t>
            </a:r>
            <a:endParaRPr lang="en-US" b="1" dirty="0"/>
          </a:p>
        </p:txBody>
      </p:sp>
      <p:pic>
        <p:nvPicPr>
          <p:cNvPr id="25" name="Picture 24" descr="C:\Users\nmiller\AppData\Local\Microsoft\Windows\Temporary Internet Files\Content.IE5\P303G9VV\large-arrow-pointing-left-166.6-12279[1].gif"/>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981199" y="2873840"/>
            <a:ext cx="228600" cy="264318"/>
          </a:xfrm>
          <a:prstGeom prst="rect">
            <a:avLst/>
          </a:prstGeom>
          <a:noFill/>
          <a:ln>
            <a:noFill/>
          </a:ln>
        </p:spPr>
      </p:pic>
      <p:pic>
        <p:nvPicPr>
          <p:cNvPr id="27" name="Picture 26" descr="C:\Users\nmiller\AppData\Local\Microsoft\Windows\Temporary Internet Files\Content.IE5\P303G9VV\large-arrow-pointing-left-166.6-12279[1].gif"/>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010400" y="3235750"/>
            <a:ext cx="228600" cy="264318"/>
          </a:xfrm>
          <a:prstGeom prst="rect">
            <a:avLst/>
          </a:prstGeom>
          <a:noFill/>
          <a:ln>
            <a:noFill/>
          </a:ln>
        </p:spPr>
      </p:pic>
      <p:pic>
        <p:nvPicPr>
          <p:cNvPr id="28" name="Picture 27" descr="C:\Users\nmiller\AppData\Local\Microsoft\Windows\Temporary Internet Files\Content.IE5\P303G9VV\large-arrow-pointing-left-166.6-12279[1].gif"/>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334000" y="2814923"/>
            <a:ext cx="228600" cy="264318"/>
          </a:xfrm>
          <a:prstGeom prst="rect">
            <a:avLst/>
          </a:prstGeom>
          <a:noFill/>
          <a:ln>
            <a:noFill/>
          </a:ln>
        </p:spPr>
      </p:pic>
      <p:pic>
        <p:nvPicPr>
          <p:cNvPr id="29" name="Picture 28" descr="C:\Users\nmiller\AppData\Local\Microsoft\Windows\Temporary Internet Files\Content.IE5\P303G9VV\large-arrow-pointing-left-166.6-12279[1].gif"/>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657600" y="2814922"/>
            <a:ext cx="228600" cy="264318"/>
          </a:xfrm>
          <a:prstGeom prst="rect">
            <a:avLst/>
          </a:prstGeom>
          <a:noFill/>
          <a:ln>
            <a:noFill/>
          </a:ln>
        </p:spPr>
      </p:pic>
      <p:pic>
        <p:nvPicPr>
          <p:cNvPr id="37" name="Picture 36" descr="C:\Users\nmiller\AppData\Local\Microsoft\Windows\Temporary Internet Files\Content.IE5\P303G9VV\large-arrow-pointing-left-166.6-12279[1].gif"/>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0800000">
            <a:off x="7010400" y="2682762"/>
            <a:ext cx="228600" cy="264317"/>
          </a:xfrm>
          <a:prstGeom prst="rect">
            <a:avLst/>
          </a:prstGeom>
          <a:noFill/>
          <a:ln>
            <a:noFill/>
          </a:ln>
        </p:spPr>
      </p:pic>
      <p:pic>
        <p:nvPicPr>
          <p:cNvPr id="38" name="Picture 37" descr="C:\Users\nmiller\AppData\Local\Microsoft\Windows\Temporary Internet Files\Content.IE5\P303G9VV\large-arrow-pointing-left-166.6-12279[1].gif"/>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007847" y="2418445"/>
            <a:ext cx="231153" cy="264318"/>
          </a:xfrm>
          <a:prstGeom prst="rect">
            <a:avLst/>
          </a:prstGeom>
          <a:noFill/>
          <a:ln>
            <a:noFill/>
          </a:ln>
        </p:spPr>
      </p:pic>
      <p:sp>
        <p:nvSpPr>
          <p:cNvPr id="22" name="Rounded Rectangle 21"/>
          <p:cNvSpPr/>
          <p:nvPr/>
        </p:nvSpPr>
        <p:spPr>
          <a:xfrm>
            <a:off x="457593" y="4953000"/>
            <a:ext cx="8229600" cy="3048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TARGETED NAVIGATION BASED ON NEED</a:t>
            </a:r>
            <a:endParaRPr lang="en-US" b="1" dirty="0"/>
          </a:p>
        </p:txBody>
      </p:sp>
      <p:sp>
        <p:nvSpPr>
          <p:cNvPr id="24" name="Rounded Rectangle 23"/>
          <p:cNvSpPr/>
          <p:nvPr/>
        </p:nvSpPr>
        <p:spPr>
          <a:xfrm>
            <a:off x="3886200" y="5574384"/>
            <a:ext cx="4076700" cy="3048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DISTRESS SCREENING</a:t>
            </a:r>
            <a:endParaRPr lang="en-US" b="1" dirty="0"/>
          </a:p>
        </p:txBody>
      </p:sp>
    </p:spTree>
    <p:extLst>
      <p:ext uri="{BB962C8B-B14F-4D97-AF65-F5344CB8AC3E}">
        <p14:creationId xmlns:p14="http://schemas.microsoft.com/office/powerpoint/2010/main" val="10481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eaLnBrk="1" hangingPunct="1">
              <a:buFontTx/>
              <a:buNone/>
              <a:defRPr/>
            </a:pPr>
            <a:r>
              <a:rPr lang="en-US" altLang="en-US" sz="2800" dirty="0" smtClean="0">
                <a:solidFill>
                  <a:srgbClr val="000000"/>
                </a:solidFill>
              </a:rPr>
              <a:t>Psychosocial Distress Screening is a </a:t>
            </a:r>
            <a:r>
              <a:rPr lang="en-US" altLang="en-US" sz="2800" dirty="0">
                <a:solidFill>
                  <a:srgbClr val="00467F"/>
                </a:solidFill>
              </a:rPr>
              <a:t>brief method </a:t>
            </a:r>
            <a:r>
              <a:rPr lang="en-US" altLang="en-US" sz="2800" dirty="0">
                <a:solidFill>
                  <a:srgbClr val="000000"/>
                </a:solidFill>
              </a:rPr>
              <a:t>for </a:t>
            </a:r>
            <a:r>
              <a:rPr lang="en-US" altLang="en-US" sz="2800" dirty="0">
                <a:solidFill>
                  <a:srgbClr val="00467F"/>
                </a:solidFill>
              </a:rPr>
              <a:t>prospectively identifying </a:t>
            </a:r>
            <a:r>
              <a:rPr lang="en-US" altLang="en-US" sz="2800" dirty="0">
                <a:solidFill>
                  <a:srgbClr val="000000"/>
                </a:solidFill>
              </a:rPr>
              <a:t>and </a:t>
            </a:r>
            <a:r>
              <a:rPr lang="en-US" altLang="en-US" sz="2800" dirty="0">
                <a:solidFill>
                  <a:srgbClr val="00467F"/>
                </a:solidFill>
              </a:rPr>
              <a:t>triaging </a:t>
            </a:r>
            <a:r>
              <a:rPr lang="en-US" altLang="en-US" sz="2800" dirty="0">
                <a:solidFill>
                  <a:srgbClr val="000000"/>
                </a:solidFill>
              </a:rPr>
              <a:t>cancer </a:t>
            </a:r>
            <a:r>
              <a:rPr lang="en-US" altLang="en-US" sz="2800" dirty="0">
                <a:solidFill>
                  <a:srgbClr val="00467F"/>
                </a:solidFill>
              </a:rPr>
              <a:t>patients at risk</a:t>
            </a:r>
            <a:r>
              <a:rPr lang="en-US" altLang="en-US" sz="2800" dirty="0">
                <a:solidFill>
                  <a:schemeClr val="accent1">
                    <a:lumMod val="50000"/>
                  </a:schemeClr>
                </a:solidFill>
              </a:rPr>
              <a:t> </a:t>
            </a:r>
            <a:r>
              <a:rPr lang="en-US" altLang="en-US" sz="2800" dirty="0">
                <a:solidFill>
                  <a:srgbClr val="000000"/>
                </a:solidFill>
              </a:rPr>
              <a:t>for illness-related </a:t>
            </a:r>
            <a:r>
              <a:rPr lang="en-US" altLang="en-US" sz="2800" dirty="0"/>
              <a:t>psychosocial complications </a:t>
            </a:r>
            <a:r>
              <a:rPr lang="en-US" altLang="en-US" sz="2800" dirty="0">
                <a:solidFill>
                  <a:srgbClr val="000000"/>
                </a:solidFill>
              </a:rPr>
              <a:t>that </a:t>
            </a:r>
            <a:r>
              <a:rPr lang="en-US" altLang="en-US" sz="2800" dirty="0" smtClean="0">
                <a:solidFill>
                  <a:srgbClr val="000000"/>
                </a:solidFill>
              </a:rPr>
              <a:t>undermine</a:t>
            </a:r>
          </a:p>
          <a:p>
            <a:pPr marL="0" indent="0" algn="r">
              <a:buNone/>
              <a:defRPr/>
            </a:pPr>
            <a:r>
              <a:rPr lang="en-US" altLang="en-US" sz="3200" dirty="0">
                <a:solidFill>
                  <a:srgbClr val="00467F"/>
                </a:solidFill>
              </a:rPr>
              <a:t>their ability to </a:t>
            </a:r>
            <a:r>
              <a:rPr lang="en-US" altLang="en-US" sz="3200" dirty="0" smtClean="0">
                <a:solidFill>
                  <a:srgbClr val="00467F"/>
                </a:solidFill>
              </a:rPr>
              <a:t>fully </a:t>
            </a:r>
            <a:r>
              <a:rPr lang="en-US" altLang="en-US" sz="3200" dirty="0">
                <a:solidFill>
                  <a:srgbClr val="00467F"/>
                </a:solidFill>
              </a:rPr>
              <a:t>benefit from medical care,</a:t>
            </a:r>
            <a:r>
              <a:rPr lang="en-US" altLang="en-US" sz="3200" dirty="0">
                <a:solidFill>
                  <a:schemeClr val="accent1">
                    <a:lumMod val="50000"/>
                  </a:schemeClr>
                </a:solidFill>
              </a:rPr>
              <a:t> </a:t>
            </a:r>
            <a:endParaRPr lang="en-US" altLang="en-US" sz="3200" dirty="0" smtClean="0">
              <a:solidFill>
                <a:schemeClr val="accent1">
                  <a:lumMod val="50000"/>
                </a:schemeClr>
              </a:solidFill>
            </a:endParaRPr>
          </a:p>
          <a:p>
            <a:pPr marL="0" indent="0" algn="r" eaLnBrk="1" hangingPunct="1">
              <a:buFontTx/>
              <a:buNone/>
              <a:defRPr/>
            </a:pPr>
            <a:r>
              <a:rPr lang="en-US" altLang="en-US" sz="3200" dirty="0" smtClean="0">
                <a:solidFill>
                  <a:srgbClr val="000000"/>
                </a:solidFill>
              </a:rPr>
              <a:t>the </a:t>
            </a:r>
            <a:r>
              <a:rPr lang="en-US" altLang="en-US" sz="3200" dirty="0">
                <a:solidFill>
                  <a:srgbClr val="000000"/>
                </a:solidFill>
              </a:rPr>
              <a:t>efficiency of the clinical encounter</a:t>
            </a:r>
            <a:r>
              <a:rPr lang="en-US" altLang="en-US" sz="3200" dirty="0" smtClean="0">
                <a:solidFill>
                  <a:srgbClr val="000000"/>
                </a:solidFill>
              </a:rPr>
              <a:t>,</a:t>
            </a:r>
          </a:p>
          <a:p>
            <a:pPr marL="0" indent="0" algn="r" eaLnBrk="1" hangingPunct="1">
              <a:buFontTx/>
              <a:buNone/>
              <a:defRPr/>
            </a:pPr>
            <a:r>
              <a:rPr lang="en-US" altLang="en-US" sz="3200" dirty="0" smtClean="0">
                <a:solidFill>
                  <a:srgbClr val="000000"/>
                </a:solidFill>
              </a:rPr>
              <a:t> </a:t>
            </a:r>
            <a:r>
              <a:rPr lang="en-US" altLang="en-US" sz="3200" dirty="0">
                <a:solidFill>
                  <a:srgbClr val="00467F"/>
                </a:solidFill>
              </a:rPr>
              <a:t>satisfaction and </a:t>
            </a:r>
            <a:r>
              <a:rPr lang="en-US" altLang="en-US" sz="3200" dirty="0" smtClean="0">
                <a:solidFill>
                  <a:srgbClr val="00467F"/>
                </a:solidFill>
              </a:rPr>
              <a:t>safety</a:t>
            </a:r>
          </a:p>
          <a:p>
            <a:pPr marL="0" indent="0" eaLnBrk="1" hangingPunct="1">
              <a:buFontTx/>
              <a:buNone/>
              <a:defRPr/>
            </a:pPr>
            <a:endParaRPr lang="en-US" altLang="en-US" sz="1800" dirty="0" smtClean="0">
              <a:solidFill>
                <a:srgbClr val="00467F"/>
              </a:solidFill>
            </a:endParaRPr>
          </a:p>
          <a:p>
            <a:pPr marL="0" indent="0" algn="ctr" eaLnBrk="1" hangingPunct="1">
              <a:buFontTx/>
              <a:buNone/>
              <a:defRPr/>
            </a:pPr>
            <a:r>
              <a:rPr lang="en-US" altLang="en-US" sz="2000" dirty="0" smtClean="0">
                <a:solidFill>
                  <a:srgbClr val="00467F"/>
                </a:solidFill>
              </a:rPr>
              <a:t>Identify patients in need of further assessment – referral - intervention from </a:t>
            </a:r>
            <a:r>
              <a:rPr lang="en-US" altLang="en-US" sz="2000" dirty="0" smtClean="0"/>
              <a:t>psychiatry, </a:t>
            </a:r>
            <a:r>
              <a:rPr lang="en-US" sz="2000" dirty="0" smtClean="0"/>
              <a:t>mental </a:t>
            </a:r>
            <a:r>
              <a:rPr lang="en-US" sz="2000" dirty="0"/>
              <a:t>health </a:t>
            </a:r>
            <a:r>
              <a:rPr lang="en-US" sz="2000" dirty="0" smtClean="0"/>
              <a:t>professionals, </a:t>
            </a:r>
            <a:r>
              <a:rPr lang="en-US" sz="2000" dirty="0"/>
              <a:t>social </a:t>
            </a:r>
            <a:r>
              <a:rPr lang="en-US" sz="2000" dirty="0" smtClean="0"/>
              <a:t>workers, counselors, pastors</a:t>
            </a:r>
            <a:endParaRPr lang="en-US" sz="2000" dirty="0"/>
          </a:p>
        </p:txBody>
      </p:sp>
      <p:sp>
        <p:nvSpPr>
          <p:cNvPr id="2" name="Title 1"/>
          <p:cNvSpPr>
            <a:spLocks noGrp="1"/>
          </p:cNvSpPr>
          <p:nvPr>
            <p:ph type="title"/>
          </p:nvPr>
        </p:nvSpPr>
        <p:spPr/>
        <p:txBody>
          <a:bodyPr/>
          <a:lstStyle/>
          <a:p>
            <a:r>
              <a:rPr lang="en-US" dirty="0" smtClean="0"/>
              <a:t>Standard 3.2 Psychosocial Distress Screening</a:t>
            </a:r>
            <a:endParaRPr lang="en-US" dirty="0"/>
          </a:p>
        </p:txBody>
      </p:sp>
    </p:spTree>
    <p:extLst>
      <p:ext uri="{BB962C8B-B14F-4D97-AF65-F5344CB8AC3E}">
        <p14:creationId xmlns:p14="http://schemas.microsoft.com/office/powerpoint/2010/main" val="878374586"/>
      </p:ext>
    </p:extLst>
  </p:cSld>
  <p:clrMapOvr>
    <a:masterClrMapping/>
  </p:clrMapOvr>
  <p:transition spd="slow" advTm="88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Cancer Care Continuum – Survivor Transitions</a:t>
            </a:r>
            <a:endParaRPr lang="en-US" dirty="0"/>
          </a:p>
        </p:txBody>
      </p:sp>
      <p:sp>
        <p:nvSpPr>
          <p:cNvPr id="9" name="Rounded Rectangle 8"/>
          <p:cNvSpPr/>
          <p:nvPr/>
        </p:nvSpPr>
        <p:spPr>
          <a:xfrm>
            <a:off x="533400" y="2362200"/>
            <a:ext cx="1447800" cy="12192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PREVENTION</a:t>
            </a:r>
            <a:endParaRPr lang="en-US" sz="1600" b="1" dirty="0"/>
          </a:p>
        </p:txBody>
      </p:sp>
      <p:sp>
        <p:nvSpPr>
          <p:cNvPr id="10" name="Rounded Rectangle 9"/>
          <p:cNvSpPr/>
          <p:nvPr/>
        </p:nvSpPr>
        <p:spPr>
          <a:xfrm>
            <a:off x="2209800" y="2362200"/>
            <a:ext cx="1447800" cy="12192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SCREENING</a:t>
            </a:r>
            <a:endParaRPr lang="en-US" b="1" dirty="0"/>
          </a:p>
        </p:txBody>
      </p:sp>
      <p:sp>
        <p:nvSpPr>
          <p:cNvPr id="11" name="Rounded Rectangle 10"/>
          <p:cNvSpPr/>
          <p:nvPr/>
        </p:nvSpPr>
        <p:spPr>
          <a:xfrm>
            <a:off x="3886200" y="2362200"/>
            <a:ext cx="1447800" cy="12192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DIAGNOSIS</a:t>
            </a:r>
            <a:endParaRPr lang="en-US" b="1" dirty="0"/>
          </a:p>
        </p:txBody>
      </p:sp>
      <p:sp>
        <p:nvSpPr>
          <p:cNvPr id="12" name="Rounded Rectangle 11"/>
          <p:cNvSpPr/>
          <p:nvPr/>
        </p:nvSpPr>
        <p:spPr>
          <a:xfrm>
            <a:off x="5562600" y="2362200"/>
            <a:ext cx="1447800" cy="1219200"/>
          </a:xfrm>
          <a:prstGeom prst="roundRect">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TREATMENT</a:t>
            </a:r>
            <a:endParaRPr lang="en-US" b="1" dirty="0"/>
          </a:p>
        </p:txBody>
      </p:sp>
      <p:sp>
        <p:nvSpPr>
          <p:cNvPr id="13" name="Rounded Rectangle 12"/>
          <p:cNvSpPr/>
          <p:nvPr/>
        </p:nvSpPr>
        <p:spPr>
          <a:xfrm>
            <a:off x="7239000" y="3236536"/>
            <a:ext cx="1447800" cy="725864"/>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END-OF-LIFE CARE</a:t>
            </a:r>
            <a:endParaRPr lang="en-US" sz="1400" b="1" dirty="0"/>
          </a:p>
        </p:txBody>
      </p:sp>
      <p:sp>
        <p:nvSpPr>
          <p:cNvPr id="14" name="Rounded Rectangle 13"/>
          <p:cNvSpPr/>
          <p:nvPr/>
        </p:nvSpPr>
        <p:spPr>
          <a:xfrm>
            <a:off x="7239000" y="2209800"/>
            <a:ext cx="1447800" cy="762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RECOVERY</a:t>
            </a:r>
            <a:r>
              <a:rPr lang="en-US" b="1" dirty="0" smtClean="0"/>
              <a:t>/ </a:t>
            </a:r>
            <a:r>
              <a:rPr lang="en-US" sz="1400" b="1" dirty="0" smtClean="0"/>
              <a:t>SURVIVORSHIP</a:t>
            </a:r>
            <a:endParaRPr lang="en-US" sz="1400" b="1" dirty="0"/>
          </a:p>
        </p:txBody>
      </p:sp>
      <p:sp>
        <p:nvSpPr>
          <p:cNvPr id="15" name="Rounded Rectangle 14"/>
          <p:cNvSpPr/>
          <p:nvPr/>
        </p:nvSpPr>
        <p:spPr>
          <a:xfrm>
            <a:off x="457200" y="1524000"/>
            <a:ext cx="8229600" cy="30480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PRIMARY CARE</a:t>
            </a:r>
            <a:endParaRPr lang="en-US" b="1" dirty="0"/>
          </a:p>
        </p:txBody>
      </p:sp>
      <p:sp>
        <p:nvSpPr>
          <p:cNvPr id="16" name="Rounded Rectangle 15"/>
          <p:cNvSpPr/>
          <p:nvPr/>
        </p:nvSpPr>
        <p:spPr>
          <a:xfrm>
            <a:off x="3894841" y="4343400"/>
            <a:ext cx="4783318" cy="30480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PSYCHOSOCIAL &amp; PALLIATIVE CARE</a:t>
            </a:r>
            <a:endParaRPr lang="en-US" b="1" dirty="0"/>
          </a:p>
        </p:txBody>
      </p:sp>
      <p:pic>
        <p:nvPicPr>
          <p:cNvPr id="25" name="Picture 24" descr="C:\Users\nmiller\AppData\Local\Microsoft\Windows\Temporary Internet Files\Content.IE5\P303G9VV\large-arrow-pointing-left-166.6-12279[1].gif"/>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981199" y="2873840"/>
            <a:ext cx="228600" cy="264318"/>
          </a:xfrm>
          <a:prstGeom prst="rect">
            <a:avLst/>
          </a:prstGeom>
          <a:noFill/>
          <a:ln>
            <a:noFill/>
          </a:ln>
        </p:spPr>
      </p:pic>
      <p:pic>
        <p:nvPicPr>
          <p:cNvPr id="27" name="Picture 26" descr="C:\Users\nmiller\AppData\Local\Microsoft\Windows\Temporary Internet Files\Content.IE5\P303G9VV\large-arrow-pointing-left-166.6-12279[1].gif"/>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7010400" y="3235750"/>
            <a:ext cx="228600" cy="264318"/>
          </a:xfrm>
          <a:prstGeom prst="rect">
            <a:avLst/>
          </a:prstGeom>
          <a:noFill/>
          <a:ln>
            <a:noFill/>
          </a:ln>
        </p:spPr>
      </p:pic>
      <p:pic>
        <p:nvPicPr>
          <p:cNvPr id="28" name="Picture 27" descr="C:\Users\nmiller\AppData\Local\Microsoft\Windows\Temporary Internet Files\Content.IE5\P303G9VV\large-arrow-pointing-left-166.6-12279[1].gif"/>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5334000" y="2814923"/>
            <a:ext cx="228600" cy="264318"/>
          </a:xfrm>
          <a:prstGeom prst="rect">
            <a:avLst/>
          </a:prstGeom>
          <a:noFill/>
          <a:ln>
            <a:noFill/>
          </a:ln>
        </p:spPr>
      </p:pic>
      <p:pic>
        <p:nvPicPr>
          <p:cNvPr id="29" name="Picture 28" descr="C:\Users\nmiller\AppData\Local\Microsoft\Windows\Temporary Internet Files\Content.IE5\P303G9VV\large-arrow-pointing-left-166.6-12279[1].gif"/>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3657600" y="2814922"/>
            <a:ext cx="228600" cy="264318"/>
          </a:xfrm>
          <a:prstGeom prst="rect">
            <a:avLst/>
          </a:prstGeom>
          <a:noFill/>
          <a:ln>
            <a:noFill/>
          </a:ln>
        </p:spPr>
      </p:pic>
      <p:pic>
        <p:nvPicPr>
          <p:cNvPr id="37" name="Picture 36" descr="C:\Users\nmiller\AppData\Local\Microsoft\Windows\Temporary Internet Files\Content.IE5\P303G9VV\large-arrow-pointing-left-166.6-12279[1].gif"/>
          <p:cNvPicPr/>
          <p:nvPr/>
        </p:nvPicPr>
        <p:blipFill>
          <a:blip r:embed="rId3" cstate="print">
            <a:duotone>
              <a:schemeClr val="accent5">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10800000">
            <a:off x="7010400" y="2682762"/>
            <a:ext cx="228600" cy="264317"/>
          </a:xfrm>
          <a:prstGeom prst="rect">
            <a:avLst/>
          </a:prstGeom>
          <a:noFill/>
          <a:ln>
            <a:noFill/>
          </a:ln>
        </p:spPr>
      </p:pic>
      <p:pic>
        <p:nvPicPr>
          <p:cNvPr id="38" name="Picture 37" descr="C:\Users\nmiller\AppData\Local\Microsoft\Windows\Temporary Internet Files\Content.IE5\P303G9VV\large-arrow-pointing-left-166.6-12279[1].gif"/>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H="1">
            <a:off x="7007847" y="2418445"/>
            <a:ext cx="231153" cy="264318"/>
          </a:xfrm>
          <a:prstGeom prst="rect">
            <a:avLst/>
          </a:prstGeom>
          <a:noFill/>
          <a:ln>
            <a:noFill/>
          </a:ln>
        </p:spPr>
      </p:pic>
      <p:sp>
        <p:nvSpPr>
          <p:cNvPr id="22" name="Rounded Rectangle 21"/>
          <p:cNvSpPr/>
          <p:nvPr/>
        </p:nvSpPr>
        <p:spPr>
          <a:xfrm>
            <a:off x="457593" y="4953000"/>
            <a:ext cx="8229600" cy="304800"/>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TARGETED NAVIGATION BASED ON NEED</a:t>
            </a:r>
            <a:endParaRPr lang="en-US" b="1" dirty="0"/>
          </a:p>
        </p:txBody>
      </p:sp>
      <p:sp>
        <p:nvSpPr>
          <p:cNvPr id="24" name="Rounded Rectangle 23"/>
          <p:cNvSpPr/>
          <p:nvPr/>
        </p:nvSpPr>
        <p:spPr>
          <a:xfrm>
            <a:off x="3886200" y="5574384"/>
            <a:ext cx="4076700" cy="3048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DISTRESS SCREENING</a:t>
            </a:r>
            <a:endParaRPr lang="en-US" b="1" dirty="0"/>
          </a:p>
        </p:txBody>
      </p:sp>
      <p:sp>
        <p:nvSpPr>
          <p:cNvPr id="31" name="Rounded Rectangle 30"/>
          <p:cNvSpPr/>
          <p:nvPr/>
        </p:nvSpPr>
        <p:spPr>
          <a:xfrm>
            <a:off x="448559" y="838200"/>
            <a:ext cx="8229600" cy="304800"/>
          </a:xfrm>
          <a:prstGeom prst="round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------------------------HEALTH LITERATE, ACTIVATED PATIENT &amp; FAMILY</a:t>
            </a:r>
            <a:r>
              <a:rPr lang="en-US" b="1" dirty="0"/>
              <a:t> ------------------------</a:t>
            </a:r>
          </a:p>
        </p:txBody>
      </p:sp>
    </p:spTree>
    <p:extLst>
      <p:ext uri="{BB962C8B-B14F-4D97-AF65-F5344CB8AC3E}">
        <p14:creationId xmlns:p14="http://schemas.microsoft.com/office/powerpoint/2010/main" val="104815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CoC Cover Theme">
  <a:themeElements>
    <a:clrScheme name="CQIP">
      <a:dk1>
        <a:sysClr val="windowText" lastClr="000000"/>
      </a:dk1>
      <a:lt1>
        <a:sysClr val="window" lastClr="FFFFFF"/>
      </a:lt1>
      <a:dk2>
        <a:srgbClr val="00467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QIP Fon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C Theme2">
  <a:themeElements>
    <a:clrScheme name="CQIP">
      <a:dk1>
        <a:sysClr val="windowText" lastClr="000000"/>
      </a:dk1>
      <a:lt1>
        <a:sysClr val="window" lastClr="FFFFFF"/>
      </a:lt1>
      <a:dk2>
        <a:srgbClr val="00467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QIP Fonts">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1887</Words>
  <Application>Microsoft Office PowerPoint</Application>
  <PresentationFormat>On-screen Show (4:3)</PresentationFormat>
  <Paragraphs>210</Paragraphs>
  <Slides>33</Slides>
  <Notes>7</Notes>
  <HiddenSlides>2</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CoC Cover Theme</vt:lpstr>
      <vt:lpstr>CoC Theme2</vt:lpstr>
      <vt:lpstr>Cancer Survivor Transitions:  Continuum of Care Standards Nina Miller, MSSW, OSW-C Commission on Cancer Chicago, IL</vt:lpstr>
      <vt:lpstr>PowerPoint Presentation</vt:lpstr>
      <vt:lpstr>Commission on Cancer Objectives</vt:lpstr>
      <vt:lpstr>Patient-Centered Care </vt:lpstr>
      <vt:lpstr>Cancer Care Continuum – Survivor Transitions</vt:lpstr>
      <vt:lpstr>Standard 3.1:  Patient Navigation Process</vt:lpstr>
      <vt:lpstr>Cancer Care Continuum – Survivor Transitions</vt:lpstr>
      <vt:lpstr>Standard 3.2 Psychosocial Distress Screening</vt:lpstr>
      <vt:lpstr>Cancer Care Continuum – Survivor Transitions</vt:lpstr>
      <vt:lpstr>PowerPoint Presentation</vt:lpstr>
      <vt:lpstr>IOM 2006:  From Cancer Patient to Cancer Survivor: Lost in Transition</vt:lpstr>
      <vt:lpstr>PowerPoint Presentation</vt:lpstr>
      <vt:lpstr>PowerPoint Presentation</vt:lpstr>
      <vt:lpstr>Late Effects</vt:lpstr>
      <vt:lpstr>Delaware Cancer Consortium 2012-2016 Plan</vt:lpstr>
      <vt:lpstr>Standard 3.3 Survivorship Care Plan</vt:lpstr>
      <vt:lpstr>3.3 Process Requirements</vt:lpstr>
      <vt:lpstr>Standard Clarification – 9/14</vt:lpstr>
      <vt:lpstr>3.3 Process Requirement</vt:lpstr>
      <vt:lpstr>Essential Elements</vt:lpstr>
      <vt:lpstr>PowerPoint Presentation</vt:lpstr>
      <vt:lpstr> TREATMENT SUMMARY Core Elements</vt:lpstr>
      <vt:lpstr>FOLLOW-UP CARE PLAN Core Elements</vt:lpstr>
      <vt:lpstr>Considerations when choosing a care plan</vt:lpstr>
      <vt:lpstr>Survivor Care Guidelines  Care Plan Templates</vt:lpstr>
      <vt:lpstr>From a Patient’s Perspective</vt:lpstr>
      <vt:lpstr>Outcomes and Satisfaction After Delivery of a Breast Cancer Survivorship Care Plan: Results of a Multicenter Trial</vt:lpstr>
      <vt:lpstr>PowerPoint Presentation</vt:lpstr>
      <vt:lpstr>Moving Beyond Patient Satisfaction:  Tips to Measure Program Impact Guide cancer.org/survivorshipprogramevaluation</vt:lpstr>
      <vt:lpstr>Standard Clarification</vt:lpstr>
      <vt:lpstr>Standard Clarification</vt:lpstr>
      <vt:lpstr>PowerPoint Presentation</vt:lpstr>
      <vt:lpstr>Conclusions, Thoughts &amp; Considerations</vt:lpstr>
    </vt:vector>
  </TitlesOfParts>
  <Company>The American College of Surgeons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Test</dc:creator>
  <cp:lastModifiedBy>TEst</cp:lastModifiedBy>
  <cp:revision>115</cp:revision>
  <cp:lastPrinted>2015-01-13T15:39:40Z</cp:lastPrinted>
  <dcterms:created xsi:type="dcterms:W3CDTF">2013-12-12T18:52:30Z</dcterms:created>
  <dcterms:modified xsi:type="dcterms:W3CDTF">2015-04-13T18:32:02Z</dcterms:modified>
</cp:coreProperties>
</file>